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9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50"/>
    <a:srgbClr val="66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B105B-155C-4C0E-BE57-39FD4A434F33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FC76D-E199-4A44-92A7-069F803E46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D83B-F4D3-4195-AB00-2505E40E0191}" type="datetime1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Mācību-metodiskā konference "Mācību metodiskā un zinātniskā darba organizācija studiju procesā", 2016.gada 30.novembrī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footer_eka_page_firs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024482"/>
            <a:ext cx="9144000" cy="183351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683568" y="3068960"/>
            <a:ext cx="8460432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footer_eka_page_seco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0F477-C45D-44DC-9B9B-11837663325B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410B5-5854-4784-9414-F4770072D00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footer_eka_page_second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5913118"/>
            <a:ext cx="7427991" cy="94488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 flipH="1">
            <a:off x="539552" y="1268760"/>
            <a:ext cx="8604448" cy="0"/>
          </a:xfrm>
          <a:prstGeom prst="line">
            <a:avLst/>
          </a:prstGeom>
          <a:ln w="12700">
            <a:solidFill>
              <a:srgbClr val="505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2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gstskola.l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gstskola.l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augstskola.l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>
                <a:latin typeface="Times New Roman" pitchFamily="18" charset="0"/>
                <a:cs typeface="Times New Roman" pitchFamily="18" charset="0"/>
              </a:rPr>
              <a:t>PĒTNIECĪBAS VIRZIENI EKA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140968"/>
            <a:ext cx="7772400" cy="1199704"/>
          </a:xfrm>
        </p:spPr>
        <p:txBody>
          <a:bodyPr>
            <a:normAutofit lnSpcReduction="10000"/>
          </a:bodyPr>
          <a:lstStyle/>
          <a:p>
            <a:r>
              <a:rPr lang="lv-LV" b="1" dirty="0" err="1" smtClean="0">
                <a:latin typeface="Times New Roman" pitchFamily="18" charset="0"/>
                <a:cs typeface="Times New Roman" pitchFamily="18" charset="0"/>
              </a:rPr>
              <a:t>Jeļena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b="1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endParaRPr lang="lv-LV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v-LV" sz="1700" dirty="0" smtClean="0">
                <a:latin typeface="Times New Roman" pitchFamily="18" charset="0"/>
                <a:cs typeface="Times New Roman" pitchFamily="18" charset="0"/>
              </a:rPr>
              <a:t>Ekonomikas un kultūras augstskola</a:t>
            </a:r>
          </a:p>
          <a:p>
            <a:r>
              <a:rPr lang="lv-LV" sz="1700" dirty="0" smtClean="0">
                <a:latin typeface="Times New Roman" pitchFamily="18" charset="0"/>
                <a:cs typeface="Times New Roman" pitchFamily="18" charset="0"/>
              </a:rPr>
              <a:t>Zinātņu un starptautisko attiecību </a:t>
            </a:r>
            <a:r>
              <a:rPr lang="lv-LV" sz="1700" dirty="0" err="1" smtClean="0">
                <a:latin typeface="Times New Roman" pitchFamily="18" charset="0"/>
                <a:cs typeface="Times New Roman" pitchFamily="18" charset="0"/>
              </a:rPr>
              <a:t>prorektore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35896" y="5805264"/>
            <a:ext cx="4968552" cy="365125"/>
          </a:xfrm>
        </p:spPr>
        <p:txBody>
          <a:bodyPr/>
          <a:lstStyle/>
          <a:p>
            <a:r>
              <a:rPr lang="lv-LV" sz="1400" dirty="0" smtClean="0">
                <a:solidFill>
                  <a:srgbClr val="505050"/>
                </a:solidFill>
                <a:latin typeface="Times New Roman" pitchFamily="18" charset="0"/>
                <a:cs typeface="Times New Roman" pitchFamily="18" charset="0"/>
              </a:rPr>
              <a:t>Mācību-metodiskā konference "Mācību metodiskā un zinātniskā darba organizācija studiju procesā", 2016.gada 30.novembrī</a:t>
            </a:r>
            <a:endParaRPr lang="lv-LV" sz="1400" dirty="0">
              <a:solidFill>
                <a:srgbClr val="505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Noslēguma darbu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paraugtēmas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ZRDAS2020 Rīcības plāna 2016./2017.gadam mērķis 6.5 “Studiju procesa zinātniskās kvalitātes paaugstināšana”:</a:t>
            </a:r>
          </a:p>
          <a:p>
            <a:pPr>
              <a:buNone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Uzd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. Papildināt noslēguma darbu tēmu sarakstu ar tēmām, kas atbilst prioritāriem pētniecības virzieniem (atbildīgā persona – PD)</a:t>
            </a: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Mērķis: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Paraugtēmu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saraksts Maģistra studiju programmai “Biznesa vadība”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KĀ IZVEIDOT?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Saraksts ar pētījumu nosaukumiem un informācija par pētniecības virzieniem katram studiju virzienam (GM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Zinātne  Pētniecības virzieni)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www.augstskola.lv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AUGSTSKOLA  Zinātne un pētniecība  Pētniecības virzieni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Links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no attiecīgā P</a:t>
            </a:r>
          </a:p>
          <a:p>
            <a:pPr marL="624078" indent="-514350">
              <a:buClrTx/>
              <a:buFont typeface="+mj-lt"/>
              <a:buAutoNum type="arabicPeriod"/>
            </a:pPr>
            <a:endParaRPr lang="lv-LV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624078" indent="-514350">
              <a:buClrTx/>
              <a:buNone/>
            </a:pPr>
            <a:endParaRPr lang="lv-LV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KĀ IZVEIDOT?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Biznesa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vērtības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pārvaldība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/ Business value management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Zinātniskās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publikācijas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/ Scientific publications: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Skvarciany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V.,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Jurevičiene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D. (2016). Drivers of Bank Profitability: Case of Latvia and Lithuania // Intellectual Economics, Vol. 9, Issue 2, pp. 120-129. DOI: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http://dx.doi.org/10.1016/j.intele.2016.02.003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ScienceDirect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J.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Skvarciany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V. (2016).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Operating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Retail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Lithuanian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Market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„21st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Challenges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Economics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April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7-8, 2016,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Riga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Abstracts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proceedings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. pp.23-24. ISBN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978-9984-24-201-9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Shina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I. (2016).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Non-Financial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Drivers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Banks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Realibility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Statistics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RelStat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2016)", TSI, Rīga,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19-22.10.2016. –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Abstracts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. – pp.105-106. ISN 978-9984-818-82-5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Shina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I. (2016).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Non-Financial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Drivers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Banks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Proceedings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16th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Realibility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Statistics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RelStat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2016)", TSI, Rīga,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19-22.10.2016. – pp.443-449. ISBN 978-9984-818-58-0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Font typeface="+mj-lt"/>
              <a:buAutoNum type="arabicPeriod"/>
            </a:pP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Titko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J.,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Shina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I. (2016).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Non-Financial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Drivers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Case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Banks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Proceedings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16th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International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Conference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Realibility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Statistics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RelStat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2016)", TSI, Rīga,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Latvia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, 19-22.10.2016. – pp.443-449. ISBN 978-9984-818-58-0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Paraugtēmas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Mg.prog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. Biznesa vadība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4954555"/>
          </a:xfrm>
        </p:spPr>
        <p:txBody>
          <a:bodyPr>
            <a:normAutofit fontScale="62500" lnSpcReduction="20000"/>
          </a:bodyPr>
          <a:lstStyle/>
          <a:p>
            <a:pPr fontAlgn="t"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EKA_PP_VAD_2016/3 Uzņēmuma darbības rezultātu novērtēšana un biznesa vērtības noteikšana</a:t>
            </a:r>
          </a:p>
          <a:p>
            <a:pPr fontAlgn="t"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EKA_PP_VAD_2016/4 Biznesa vērtību ietekmējošie faktori</a:t>
            </a:r>
          </a:p>
          <a:p>
            <a:pPr fontAlgn="t">
              <a:buNone/>
            </a:pPr>
            <a:endParaRPr lang="lv-LV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lv-LV" sz="2400" b="1" dirty="0" err="1" smtClean="0">
                <a:latin typeface="Times New Roman" pitchFamily="18" charset="0"/>
                <a:cs typeface="Times New Roman" pitchFamily="18" charset="0"/>
              </a:rPr>
              <a:t>Paraugtēmas</a:t>
            </a:r>
            <a:r>
              <a:rPr lang="lv-LV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1.Uzņēmuma vērtības pārvaldības īpatnības finanšu starpniecības nozarē ( JEBKURĀ CITA NOZARĒ!)</a:t>
            </a:r>
          </a:p>
          <a:p>
            <a:pPr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2. Klientu apmierinātība kā uzņēmuma vērtību ietekmējošais faktors</a:t>
            </a:r>
          </a:p>
          <a:p>
            <a:pPr fontAlgn="t"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3. Darbinieku lojalitāte kā uzņēmuma vērtību ietekmējošais faktors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4. CITS NEFINANŠU FAKTORS 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kā uzņēmuma vērtību ietekmējošais faktors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lv-LV" sz="2800" dirty="0" err="1" smtClean="0">
                <a:latin typeface="Times New Roman" pitchFamily="18" charset="0"/>
                <a:cs typeface="Times New Roman" pitchFamily="18" charset="0"/>
              </a:rPr>
              <a:t>Nefinanšu</a:t>
            </a: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 rādītāju izmantošana uzņēmuma vērtības noteikšanā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Darbības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efektivitātes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rādītāju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sistēmas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izstrādāšana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Latvijas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telekomunikāciju sektora uzņēmumiem (CITA SEKTORA uzņēmumiem)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7. Uzņēmuma vērtības pārvaldība </a:t>
            </a:r>
            <a:r>
              <a:rPr lang="lv-LV" sz="2400" dirty="0" err="1" smtClean="0">
                <a:latin typeface="Times New Roman" pitchFamily="18" charset="0"/>
                <a:cs typeface="Times New Roman" pitchFamily="18" charset="0"/>
              </a:rPr>
              <a:t>ilgtspējīgas</a:t>
            </a: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 attīstības koncepcijas ietvaros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Kapitāla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cenas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noteikšanas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metožu</a:t>
            </a: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 pielietošanas īpatnības Latvijas finanšu pakalpojumu sektorā (CITĀ SEKTORĀ!)</a:t>
            </a:r>
            <a:endParaRPr lang="lv-LV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Pašnovērtējuma ziņojums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488254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lv-LV" sz="2200" b="1" dirty="0" smtClean="0">
                <a:latin typeface="Times New Roman" pitchFamily="18" charset="0"/>
                <a:cs typeface="Times New Roman" pitchFamily="18" charset="0"/>
              </a:rPr>
              <a:t>Mērķis: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sagatavot 6. punktu - Zinātniskās pētniecības (radošās darbības) īstenošana studiju virziena ietvaros, tai skaitā pētniecības institucionālā organizācija, studiju virziena īstenošanā iesaistītā akadēmiskā personāla pētnieciskā (radošā) darbība, studējošo iesaistīšana pētniecības (radošajos) projektos …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Strukturēta sadaļa (sagatave)</a:t>
            </a: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Savu datu ievietošana. Avoti: </a:t>
            </a: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Zinātniskās darbības pārskats</a:t>
            </a: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EKA mājas lapas sadaļa “Zinātne, pētniecība”</a:t>
            </a:r>
          </a:p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nexus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2555776" y="4221088"/>
            <a:ext cx="360040" cy="50405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555776" y="3212976"/>
            <a:ext cx="360040" cy="50405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lv-LV" sz="4000" b="1" dirty="0" smtClean="0">
                <a:latin typeface="Times New Roman" pitchFamily="18" charset="0"/>
                <a:cs typeface="Times New Roman" pitchFamily="18" charset="0"/>
              </a:rPr>
              <a:t>RAŽĪGU PĒTNIECISKO DARBU!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s://encrypted-tbn1.gstatic.com/images?q=tbn:ANd9GcQYK9dbP0VRJjRI_uxIWbs4FVOFLxWW61sJlKGkAXRiB9UsEF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083" y="2276873"/>
            <a:ext cx="8390389" cy="36415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KĀPĒC NOSAKA?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EKA Zinātnes un radošās darbības attīstības stratēģija 2016.-2020. gadam (</a:t>
            </a: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ZRDAS2020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www.augstskola.lv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AUGSTSKOLA  Zinātne un pētniecība </a:t>
            </a:r>
          </a:p>
          <a:p>
            <a:pPr>
              <a:buNone/>
            </a:pPr>
            <a:endParaRPr lang="lv-LV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ZRDAS2020 Rīcības plāns 2016./2017.gadam  GM</a:t>
            </a:r>
          </a:p>
          <a:p>
            <a:pPr>
              <a:buNone/>
            </a:pPr>
            <a:endParaRPr lang="lv-LV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6.1. mērķis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Studiju virziena stratēģiskā plāna izveidošana pētniecības attīstībai:</a:t>
            </a:r>
          </a:p>
          <a:p>
            <a:pPr>
              <a:buClrTx/>
            </a:pP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Sastādīt sarakstu ar pētniecības virzieniem katram studiju virzienam (atbildīgā persona - ZSAP)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</a:pP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Sastādīt pētniecības virziena ietvaros veikto pētījumu sarakstu ar termiņiem un izpildītājiem (atbildīga persona - PD)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/>
              <a:t> </a:t>
            </a:r>
            <a:endParaRPr lang="lv-LV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lv-LV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KĀ NOSAKA?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73853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lv-LV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sz="3300" dirty="0" smtClean="0">
                <a:latin typeface="Times New Roman" pitchFamily="18" charset="0"/>
                <a:cs typeface="Times New Roman" pitchFamily="18" charset="0"/>
              </a:rPr>
              <a:t>Katra studiju virziena vadītāji vai virziena studiju programmu direktori ierosina pētījumu veikšanu, kas paredz atbilstošā studiju virziena docētāju un studējošo iesaistīšanu.</a:t>
            </a:r>
          </a:p>
          <a:p>
            <a:pPr algn="just">
              <a:buNone/>
            </a:pPr>
            <a:endParaRPr lang="lv-LV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sz="3300" dirty="0" smtClean="0">
                <a:latin typeface="Times New Roman" pitchFamily="18" charset="0"/>
                <a:cs typeface="Times New Roman" pitchFamily="18" charset="0"/>
              </a:rPr>
              <a:t>EKA docētāji veic patstāvīgus pētījumus </a:t>
            </a:r>
          </a:p>
          <a:p>
            <a:pPr algn="just">
              <a:buNone/>
            </a:pPr>
            <a:endParaRPr lang="lv-LV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sz="3300" dirty="0" smtClean="0">
                <a:latin typeface="Times New Roman" pitchFamily="18" charset="0"/>
                <a:cs typeface="Times New Roman" pitchFamily="18" charset="0"/>
              </a:rPr>
              <a:t>EKA studējošie ir iesaistīti pētījumos</a:t>
            </a:r>
          </a:p>
          <a:p>
            <a:pPr algn="just">
              <a:buNone/>
            </a:pPr>
            <a:endParaRPr lang="lv-LV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sz="3300" dirty="0" smtClean="0">
                <a:latin typeface="Times New Roman" pitchFamily="18" charset="0"/>
                <a:cs typeface="Times New Roman" pitchFamily="18" charset="0"/>
              </a:rPr>
              <a:t>Balstoties uz informāciju par veiktiem, veicamiem vai plānotiem pētījumiem, tiek noteikti Pētniecības virzieni, kurus apstiprina EKA Zinātņu prorektors.</a:t>
            </a:r>
          </a:p>
          <a:p>
            <a:pPr algn="just"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PĒTNIECĪBAS VIRZIENI EKA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45049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P1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Augstākās izglītības iestāžu studentu un absolventu kompetenču atbilstība darba tirgus prasībām 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Matching HEI Students’ and Graduates’ Competencies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Market Needs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P2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Korporatīvās sociālās atbildības dažādi aspekti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Different facets of Corporate Social Responsibility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P3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Iedzīvotāju kompetences kā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drošumspējas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paaugstināšanas priekšnosacījums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Citizens’ Competencies as a Driver of Human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Securitability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P4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Mācību metožu efektīvā izmantošana studiju procesa kvalitātes uzlabošanai un labāko studiju rezultātu sasniegšanai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Effective Application of Teaching Methods for Higher Quality of Study Process and Better Study Results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P5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Digitālās mācību vide: izaicinājumi un iespējas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Digital Learning Environment : Challenges and Opportunities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P6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Publisko un privāto tiesību subjektu dokumentu atbilstība normatīvo aktu prasībām 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Matching Documents of Legal Public and Private Subjects and Regulatory Requirements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 7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Intelektuālais kapitāls: koncepcijas izpratne, pārvaldība, aizsardzība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Intellectual Capital: Meaning, Management, Protection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P8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Biznesa vērtības pārvaldība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Business value management</a:t>
            </a: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P9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Radošās industrijas attīstībā kā Latvijas reģionu ilgspējīgās attīstības priekšnosacījums /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Creative industry development as a prerequisite of sustainable development of Latvian regions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KUR ATRAST INFORMĀCIJU?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988840"/>
            <a:ext cx="2771800" cy="4018451"/>
          </a:xfrm>
        </p:spPr>
        <p:txBody>
          <a:bodyPr/>
          <a:lstStyle/>
          <a:p>
            <a:pPr>
              <a:buNone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www.augstskola.lv</a:t>
            </a:r>
            <a:endParaRPr lang="lv-LV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AUGSTSKOLA </a:t>
            </a:r>
          </a:p>
          <a:p>
            <a:pPr>
              <a:buNone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Zinātne un pētniecība </a:t>
            </a:r>
          </a:p>
          <a:p>
            <a:pPr>
              <a:buNone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Pētniecības virzieni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484784"/>
            <a:ext cx="61245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r>
              <a:rPr lang="lv-LV" sz="3200" dirty="0" smtClean="0">
                <a:latin typeface="Times New Roman" pitchFamily="18" charset="0"/>
                <a:cs typeface="Times New Roman" pitchFamily="18" charset="0"/>
              </a:rPr>
              <a:t>PĒTĪJUMI STUDIJU VIRZIENU IETVAROS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098571"/>
          </a:xfrm>
        </p:spPr>
        <p:txBody>
          <a:bodyPr/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TIESĪBU ZINĀTNES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412776"/>
          <a:ext cx="8784976" cy="4032450"/>
        </p:xfrm>
        <a:graphic>
          <a:graphicData uri="http://schemas.openxmlformats.org/drawingml/2006/table">
            <a:tbl>
              <a:tblPr/>
              <a:tblGrid>
                <a:gridCol w="1872208"/>
                <a:gridCol w="2448272"/>
                <a:gridCol w="2895751"/>
                <a:gridCol w="1568745"/>
              </a:tblGrid>
              <a:tr h="667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kods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(lietu nom.</a:t>
                      </a:r>
                      <a:r>
                        <a:rPr lang="lv-LV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6-15.4)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nosaukums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virziens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koordinators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EKA_PP_JUR_2016/1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Latvijas iedzīvotāju juridiskās kompetences finanšu jautājumos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P3</a:t>
                      </a: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lv-LV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Iedzīvotāju kompetences kā </a:t>
                      </a:r>
                      <a:r>
                        <a:rPr lang="lv-LV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drošumspējas</a:t>
                      </a:r>
                      <a:r>
                        <a:rPr lang="lv-LV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paaugstināšanas priekšnosacījums 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Virziena „Tiesību zinātnes” vadītājs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EKA_PP_JUR_2016/2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Pieprasījums pēc juristiem darba tirgū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P1 </a:t>
                      </a: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 </a:t>
                      </a:r>
                      <a:r>
                        <a:rPr lang="lv-LV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Augstākās izglītības iestāžu studentu un absolventu kompetenču atbilstība darba tirgus prasībām 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Virziena „Tiesību zinātnes” vadītājs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EKA_PP_JUR_2016/3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Publisko un privāto tiesību subjektu dokumentu atbilstība normatīvo aktu prasībām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P6</a:t>
                      </a: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lv-LV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Publisko un privāto tiesību subjektu dokumentu atbilstība normatīvo aktu prasībām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Virziena „Tiesību zinātnes” vadītājs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EKA_PP_JUR_2016/4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Intelektuālā īpašuma tiesiskais regulējums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P7</a:t>
                      </a: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 </a:t>
                      </a:r>
                      <a:r>
                        <a:rPr lang="lv-LV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Intelektuālais kapitāls: koncepcijas izpratne, pārvaldība, aizsardzība 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Virziena „Tiesību zinātnes” vadītājs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r>
              <a:rPr lang="lv-LV" sz="3200" dirty="0" smtClean="0">
                <a:latin typeface="Times New Roman" pitchFamily="18" charset="0"/>
                <a:cs typeface="Times New Roman" pitchFamily="18" charset="0"/>
              </a:rPr>
              <a:t>PĒTĪJUMI STUDIJU VIRZIENU IETVAROS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098571"/>
          </a:xfrm>
        </p:spPr>
        <p:txBody>
          <a:bodyPr/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INFORMĀCIJAS TEHNOLOĢIJAS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412776"/>
          <a:ext cx="8784976" cy="3695583"/>
        </p:xfrm>
        <a:graphic>
          <a:graphicData uri="http://schemas.openxmlformats.org/drawingml/2006/table">
            <a:tbl>
              <a:tblPr/>
              <a:tblGrid>
                <a:gridCol w="1872208"/>
                <a:gridCol w="2448272"/>
                <a:gridCol w="2895751"/>
                <a:gridCol w="1568745"/>
              </a:tblGrid>
              <a:tr h="667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kods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(lietu nom.</a:t>
                      </a:r>
                      <a:r>
                        <a:rPr lang="lv-LV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6-15.5)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nosaukums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virziens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koordinators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EKA_PP_IT_2016/1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Pieprasījums pēc IT speciālistiem darba tirgū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P1 -  </a:t>
                      </a:r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Augstākās izglītības iestāžu studentu un absolventu kompetenču atbilstība darba tirgus prasībām 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virziena vadītājs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EKA_PP_IT_2016/2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Iedzīvotāju IKT kompetences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P3  - </a:t>
                      </a:r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Iedzīvotāju kompetences kā </a:t>
                      </a:r>
                      <a:r>
                        <a:rPr lang="lv-LV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drošumspējas</a:t>
                      </a:r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paaugstināšanas priekšnosacījums 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 Zinātņu prorektore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EKA_PP_IT_2016/3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Digitālās mācību vides izmantošana izglītības kvalitātes un pieejamības paaugstināšanai</a:t>
                      </a:r>
                      <a:endParaRPr lang="en-US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P5 - </a:t>
                      </a:r>
                      <a:r>
                        <a:rPr lang="lv-LV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Digitālā mācību vide: izaicinājumi un iespējas 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 Zinātņu </a:t>
                      </a:r>
                      <a:r>
                        <a:rPr lang="lv-LV" sz="16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prorektore</a:t>
                      </a:r>
                      <a:endParaRPr lang="en-US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/>
          </a:bodyPr>
          <a:lstStyle/>
          <a:p>
            <a:r>
              <a:rPr lang="lv-LV" sz="3200" dirty="0" smtClean="0">
                <a:latin typeface="Times New Roman" pitchFamily="18" charset="0"/>
                <a:cs typeface="Times New Roman" pitchFamily="18" charset="0"/>
              </a:rPr>
              <a:t>PĒTĪJUMI STUDIJU VIRZIENU IETVAROS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098571"/>
          </a:xfrm>
        </p:spPr>
        <p:txBody>
          <a:bodyPr/>
          <a:lstStyle/>
          <a:p>
            <a:pPr>
              <a:buNone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VADĪBAS ZINĪBAS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v-LV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2" y="1412777"/>
          <a:ext cx="8784976" cy="3746141"/>
        </p:xfrm>
        <a:graphic>
          <a:graphicData uri="http://schemas.openxmlformats.org/drawingml/2006/table">
            <a:tbl>
              <a:tblPr/>
              <a:tblGrid>
                <a:gridCol w="2016224"/>
                <a:gridCol w="4176464"/>
                <a:gridCol w="864096"/>
                <a:gridCol w="1728192"/>
              </a:tblGrid>
              <a:tr h="621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kods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(lietu nom.</a:t>
                      </a:r>
                      <a:r>
                        <a:rPr lang="lv-LV" sz="14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lv-LV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6-15.2)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nosaukums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virziens</a:t>
                      </a:r>
                      <a:endParaRPr lang="en-US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Pētījuma koordinators</a:t>
                      </a:r>
                      <a:endParaRPr lang="en-US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633" marR="65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EKA_PP_VAD_2016/1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Korporatīvā sociālā atbildība izglītības jomā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P2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Prof.</a:t>
                      </a:r>
                      <a:r>
                        <a:rPr lang="lv-LV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lv-LV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V.Vēvere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EKA_PP_VAD_2016/2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Korporatīvā sociālā atbildība uzņēmējdarbībā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P2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 Zinātņu prorektore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EKA_PP_VAD_2016/3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Uzņēmuma darbības rezultātu novērtēšana un biznesa vērtības noteikšana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P8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 Zinātņu </a:t>
                      </a:r>
                      <a:r>
                        <a:rPr lang="lv-LV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prorektore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EKA_PP_VAD_2016/4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Biznesa vērtību ietekmējošie faktori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P8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v-LV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EKA_PP_VAD_2016/5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Investīcijas intelektuālajā kapitālā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P7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 Studiju prorektore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EKA_PP_KULT_2015/1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Kultūras pasākumu un objektu ietekme uz Latvijas reģionu attīstību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P9</a:t>
                      </a:r>
                      <a:endParaRPr lang="en-US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Programmas “Kultūras </a:t>
                      </a:r>
                      <a:r>
                        <a:rPr lang="lv-LV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vadība” direktors</a:t>
                      </a:r>
                      <a:endParaRPr lang="en-US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KĀDS IR LABUMS?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EKA administrācijai: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Pārskats par zinātnisko darbību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Studiju virzienu (programmu) akreditācija</a:t>
            </a:r>
          </a:p>
          <a:p>
            <a:pPr marL="624078" indent="-514350">
              <a:buClrTx/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Studiju virzienu (programmu) direktoriem: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Pašnovērtējuma ziņojums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Noslēguma darbu </a:t>
            </a:r>
            <a:r>
              <a:rPr lang="lv-LV" dirty="0" err="1" smtClean="0">
                <a:latin typeface="Times New Roman" pitchFamily="18" charset="0"/>
                <a:cs typeface="Times New Roman" pitchFamily="18" charset="0"/>
              </a:rPr>
              <a:t>paraugtēmas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Studējošo pētījums</a:t>
            </a:r>
          </a:p>
          <a:p>
            <a:pPr marL="624078" indent="-514350">
              <a:buClrTx/>
              <a:buNone/>
            </a:pPr>
            <a:endParaRPr lang="lv-LV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None/>
            </a:pPr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Docētājiem: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Idejas zinātniskajām publikācijām</a:t>
            </a:r>
          </a:p>
          <a:p>
            <a:pPr marL="624078" indent="-514350">
              <a:buClrTx/>
              <a:buAutoNum type="arabicPeriod"/>
            </a:pP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Idejas noslēguma darba tēmām</a:t>
            </a:r>
          </a:p>
          <a:p>
            <a:pPr marL="624078" indent="-514350">
              <a:buNone/>
            </a:pPr>
            <a:endParaRPr lang="lv-LV" dirty="0" smtClean="0"/>
          </a:p>
          <a:p>
            <a:pPr marL="624078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1217</Words>
  <Application>Microsoft Office PowerPoint</Application>
  <PresentationFormat>On-screen Show (4:3)</PresentationFormat>
  <Paragraphs>183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PĒTNIECĪBAS VIRZIENI EKA</vt:lpstr>
      <vt:lpstr>KĀPĒC NOSAKA?</vt:lpstr>
      <vt:lpstr>KĀ NOSAKA?</vt:lpstr>
      <vt:lpstr>PĒTNIECĪBAS VIRZIENI EKA</vt:lpstr>
      <vt:lpstr>KUR ATRAST INFORMĀCIJU?</vt:lpstr>
      <vt:lpstr>PĒTĪJUMI STUDIJU VIRZIENU IETVAROS</vt:lpstr>
      <vt:lpstr>PĒTĪJUMI STUDIJU VIRZIENU IETVAROS</vt:lpstr>
      <vt:lpstr>PĒTĪJUMI STUDIJU VIRZIENU IETVAROS</vt:lpstr>
      <vt:lpstr>KĀDS IR LABUMS?</vt:lpstr>
      <vt:lpstr>Noslēguma darbu paraugtēmas</vt:lpstr>
      <vt:lpstr>KĀ IZVEIDOT?</vt:lpstr>
      <vt:lpstr>KĀ IZVEIDOT?</vt:lpstr>
      <vt:lpstr>Paraugtēmas Mg.prog. Biznesa vadība</vt:lpstr>
      <vt:lpstr>Pašnovērtējuma ziņojums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2014-05-22T09:50:29Z</dcterms:created>
  <dcterms:modified xsi:type="dcterms:W3CDTF">2016-11-29T09:44:26Z</dcterms:modified>
</cp:coreProperties>
</file>