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15"/>
  </p:notesMasterIdLst>
  <p:sldIdLst>
    <p:sldId id="256" r:id="rId2"/>
    <p:sldId id="273" r:id="rId3"/>
    <p:sldId id="257" r:id="rId4"/>
    <p:sldId id="276" r:id="rId5"/>
    <p:sldId id="277" r:id="rId6"/>
    <p:sldId id="271" r:id="rId7"/>
    <p:sldId id="278" r:id="rId8"/>
    <p:sldId id="266" r:id="rId9"/>
    <p:sldId id="274" r:id="rId10"/>
    <p:sldId id="268" r:id="rId11"/>
    <p:sldId id="279" r:id="rId12"/>
    <p:sldId id="275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50"/>
    <a:srgbClr val="66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581FEE-F4F4-465A-8336-9453D7E4607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BFD8CEEA-5548-4A15-82C2-1FEB1DCDE7EA}">
      <dgm:prSet custT="1"/>
      <dgm:spPr/>
      <dgm:t>
        <a:bodyPr/>
        <a:lstStyle/>
        <a:p>
          <a:r>
            <a:rPr lang="lv-LV" sz="3200" dirty="0" smtClean="0">
              <a:latin typeface="Times New Roman" pitchFamily="18" charset="0"/>
              <a:cs typeface="Times New Roman" pitchFamily="18" charset="0"/>
            </a:rPr>
            <a:t>Language barrier</a:t>
          </a:r>
          <a:endParaRPr lang="lv-LV" sz="3200" dirty="0">
            <a:latin typeface="Times New Roman" pitchFamily="18" charset="0"/>
            <a:cs typeface="Times New Roman" pitchFamily="18" charset="0"/>
          </a:endParaRPr>
        </a:p>
      </dgm:t>
    </dgm:pt>
    <dgm:pt modelId="{A4DEE8FA-CD81-4F3B-A517-3114AE1BE23C}" type="parTrans" cxnId="{B56A7C85-723C-4A1E-9852-FD08E310996A}">
      <dgm:prSet/>
      <dgm:spPr/>
      <dgm:t>
        <a:bodyPr/>
        <a:lstStyle/>
        <a:p>
          <a:endParaRPr lang="lv-LV"/>
        </a:p>
      </dgm:t>
    </dgm:pt>
    <dgm:pt modelId="{4E416F27-6EE9-4742-A5A2-BF3AE932917B}" type="sibTrans" cxnId="{B56A7C85-723C-4A1E-9852-FD08E310996A}">
      <dgm:prSet/>
      <dgm:spPr/>
      <dgm:t>
        <a:bodyPr/>
        <a:lstStyle/>
        <a:p>
          <a:endParaRPr lang="lv-LV"/>
        </a:p>
      </dgm:t>
    </dgm:pt>
    <dgm:pt modelId="{F845B635-4351-44AF-B2AC-9BD593688AC4}">
      <dgm:prSet custT="1"/>
      <dgm:spPr/>
      <dgm:t>
        <a:bodyPr/>
        <a:lstStyle/>
        <a:p>
          <a:r>
            <a:rPr lang="lv-LV" sz="3200" dirty="0" smtClean="0">
              <a:latin typeface="Times New Roman" pitchFamily="18" charset="0"/>
              <a:cs typeface="Times New Roman" pitchFamily="18" charset="0"/>
            </a:rPr>
            <a:t>Do </a:t>
          </a:r>
          <a:r>
            <a:rPr lang="lv-LV" sz="3200" dirty="0" err="1" smtClean="0">
              <a:latin typeface="Times New Roman" pitchFamily="18" charset="0"/>
              <a:cs typeface="Times New Roman" pitchFamily="18" charset="0"/>
            </a:rPr>
            <a:t>not</a:t>
          </a:r>
          <a:r>
            <a:rPr lang="lv-LV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understand the importance of the research</a:t>
          </a:r>
          <a:endParaRPr lang="lv-LV" sz="3200" dirty="0">
            <a:latin typeface="Times New Roman" pitchFamily="18" charset="0"/>
            <a:cs typeface="Times New Roman" pitchFamily="18" charset="0"/>
          </a:endParaRPr>
        </a:p>
      </dgm:t>
    </dgm:pt>
    <dgm:pt modelId="{06213898-5D99-4C99-8BB8-87922138C06D}" type="parTrans" cxnId="{1EDCDEA1-D1C8-4FF8-93FD-8DCA54965026}">
      <dgm:prSet/>
      <dgm:spPr/>
      <dgm:t>
        <a:bodyPr/>
        <a:lstStyle/>
        <a:p>
          <a:endParaRPr lang="lv-LV"/>
        </a:p>
      </dgm:t>
    </dgm:pt>
    <dgm:pt modelId="{C1C59A71-F810-4996-A262-9D728470D58F}" type="sibTrans" cxnId="{1EDCDEA1-D1C8-4FF8-93FD-8DCA54965026}">
      <dgm:prSet/>
      <dgm:spPr/>
      <dgm:t>
        <a:bodyPr/>
        <a:lstStyle/>
        <a:p>
          <a:endParaRPr lang="lv-LV"/>
        </a:p>
      </dgm:t>
    </dgm:pt>
    <dgm:pt modelId="{F88917A3-BBA9-493F-BD1C-0F2F919EC27A}">
      <dgm:prSet custT="1"/>
      <dgm:spPr/>
      <dgm:t>
        <a:bodyPr/>
        <a:lstStyle/>
        <a:p>
          <a:r>
            <a:rPr lang="lv-LV" sz="3200" dirty="0" smtClean="0">
              <a:latin typeface="Times New Roman" pitchFamily="18" charset="0"/>
              <a:cs typeface="Times New Roman" pitchFamily="18" charset="0"/>
            </a:rPr>
            <a:t>D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o not know the terminology</a:t>
          </a:r>
          <a:endParaRPr lang="lv-LV" sz="3200" dirty="0">
            <a:latin typeface="Times New Roman" pitchFamily="18" charset="0"/>
            <a:cs typeface="Times New Roman" pitchFamily="18" charset="0"/>
          </a:endParaRPr>
        </a:p>
      </dgm:t>
    </dgm:pt>
    <dgm:pt modelId="{A5CA901E-8499-4EA4-84A2-13751D56E970}" type="parTrans" cxnId="{68395AE8-7FFB-44B6-B45D-51B91A85EC41}">
      <dgm:prSet/>
      <dgm:spPr/>
      <dgm:t>
        <a:bodyPr/>
        <a:lstStyle/>
        <a:p>
          <a:endParaRPr lang="lv-LV"/>
        </a:p>
      </dgm:t>
    </dgm:pt>
    <dgm:pt modelId="{37F378CB-E617-4978-8EEE-47D1C6D4C106}" type="sibTrans" cxnId="{68395AE8-7FFB-44B6-B45D-51B91A85EC41}">
      <dgm:prSet/>
      <dgm:spPr/>
      <dgm:t>
        <a:bodyPr/>
        <a:lstStyle/>
        <a:p>
          <a:endParaRPr lang="lv-LV"/>
        </a:p>
      </dgm:t>
    </dgm:pt>
    <dgm:pt modelId="{755C9861-D9CE-442A-BF95-AD9820094D01}">
      <dgm:prSet custT="1"/>
      <dgm:spPr/>
      <dgm:t>
        <a:bodyPr/>
        <a:lstStyle/>
        <a:p>
          <a:r>
            <a:rPr lang="lv-LV" sz="3200" dirty="0" smtClean="0">
              <a:latin typeface="Times New Roman" pitchFamily="18" charset="0"/>
              <a:cs typeface="Times New Roman" pitchFamily="18" charset="0"/>
            </a:rPr>
            <a:t>Impartiality</a:t>
          </a:r>
          <a:endParaRPr lang="lv-LV" sz="3200" dirty="0">
            <a:latin typeface="Times New Roman" pitchFamily="18" charset="0"/>
            <a:cs typeface="Times New Roman" pitchFamily="18" charset="0"/>
          </a:endParaRPr>
        </a:p>
      </dgm:t>
    </dgm:pt>
    <dgm:pt modelId="{FB8467F9-42BA-47D4-9D1F-4E1F13DEA6AB}" type="parTrans" cxnId="{FB05FCCF-5D06-45B5-969C-AEDD01E14EF7}">
      <dgm:prSet/>
      <dgm:spPr/>
      <dgm:t>
        <a:bodyPr/>
        <a:lstStyle/>
        <a:p>
          <a:endParaRPr lang="lv-LV"/>
        </a:p>
      </dgm:t>
    </dgm:pt>
    <dgm:pt modelId="{06441743-4144-4E60-B6A9-297F04795102}" type="sibTrans" cxnId="{FB05FCCF-5D06-45B5-969C-AEDD01E14EF7}">
      <dgm:prSet/>
      <dgm:spPr/>
      <dgm:t>
        <a:bodyPr/>
        <a:lstStyle/>
        <a:p>
          <a:endParaRPr lang="lv-LV"/>
        </a:p>
      </dgm:t>
    </dgm:pt>
    <dgm:pt modelId="{5C051CC9-BC45-44FB-B0E7-5D6A84DC9D1E}" type="pres">
      <dgm:prSet presAssocID="{A6581FEE-F4F4-465A-8336-9453D7E46073}" presName="linearFlow" presStyleCnt="0">
        <dgm:presLayoutVars>
          <dgm:dir/>
          <dgm:resizeHandles val="exact"/>
        </dgm:presLayoutVars>
      </dgm:prSet>
      <dgm:spPr/>
    </dgm:pt>
    <dgm:pt modelId="{1766D1B9-4552-4EE0-BD97-10CE20741279}" type="pres">
      <dgm:prSet presAssocID="{F845B635-4351-44AF-B2AC-9BD593688AC4}" presName="composite" presStyleCnt="0"/>
      <dgm:spPr/>
    </dgm:pt>
    <dgm:pt modelId="{8D61E13F-DA59-47B3-8482-ACEEA4EAA95A}" type="pres">
      <dgm:prSet presAssocID="{F845B635-4351-44AF-B2AC-9BD593688AC4}" presName="imgShp" presStyleLbl="fgImgPlace1" presStyleIdx="0" presStyleCnt="4"/>
      <dgm:spPr/>
    </dgm:pt>
    <dgm:pt modelId="{D83AC02D-7613-4F3C-BD44-92B4F433E91F}" type="pres">
      <dgm:prSet presAssocID="{F845B635-4351-44AF-B2AC-9BD593688AC4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9BDA2A9-54B1-49F0-B5E5-A6968C456AC9}" type="pres">
      <dgm:prSet presAssocID="{C1C59A71-F810-4996-A262-9D728470D58F}" presName="spacing" presStyleCnt="0"/>
      <dgm:spPr/>
    </dgm:pt>
    <dgm:pt modelId="{09A150E5-657E-413A-8C35-0A6EB85032C5}" type="pres">
      <dgm:prSet presAssocID="{BFD8CEEA-5548-4A15-82C2-1FEB1DCDE7EA}" presName="composite" presStyleCnt="0"/>
      <dgm:spPr/>
    </dgm:pt>
    <dgm:pt modelId="{31C93F03-2A2D-4827-A768-48F32B0D151D}" type="pres">
      <dgm:prSet presAssocID="{BFD8CEEA-5548-4A15-82C2-1FEB1DCDE7EA}" presName="imgShp" presStyleLbl="fgImgPlace1" presStyleIdx="1" presStyleCnt="4"/>
      <dgm:spPr/>
    </dgm:pt>
    <dgm:pt modelId="{CEDF9C04-3E30-4826-A049-E691683D45AD}" type="pres">
      <dgm:prSet presAssocID="{BFD8CEEA-5548-4A15-82C2-1FEB1DCDE7EA}" presName="txShp" presStyleLbl="node1" presStyleIdx="1" presStyleCnt="4" custLinFactNeighborX="-912" custLinFactNeighborY="-634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C2DA172-4CA8-4C80-8DCF-E27CD7A18164}" type="pres">
      <dgm:prSet presAssocID="{4E416F27-6EE9-4742-A5A2-BF3AE932917B}" presName="spacing" presStyleCnt="0"/>
      <dgm:spPr/>
    </dgm:pt>
    <dgm:pt modelId="{9BC75D3A-1888-4008-BAD0-F5BDC2BFBEB0}" type="pres">
      <dgm:prSet presAssocID="{F88917A3-BBA9-493F-BD1C-0F2F919EC27A}" presName="composite" presStyleCnt="0"/>
      <dgm:spPr/>
    </dgm:pt>
    <dgm:pt modelId="{4F03E191-55A7-4CFE-9298-776731CCB9C8}" type="pres">
      <dgm:prSet presAssocID="{F88917A3-BBA9-493F-BD1C-0F2F919EC27A}" presName="imgShp" presStyleLbl="fgImgPlace1" presStyleIdx="2" presStyleCnt="4"/>
      <dgm:spPr/>
    </dgm:pt>
    <dgm:pt modelId="{5F195236-BF4A-4D50-885C-7F9EFC4EECF2}" type="pres">
      <dgm:prSet presAssocID="{F88917A3-BBA9-493F-BD1C-0F2F919EC27A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61C7F94-3310-4EC1-A20F-3FC2F91DDDA6}" type="pres">
      <dgm:prSet presAssocID="{37F378CB-E617-4978-8EEE-47D1C6D4C106}" presName="spacing" presStyleCnt="0"/>
      <dgm:spPr/>
    </dgm:pt>
    <dgm:pt modelId="{05D2420B-61F0-4C26-9B27-759485A223C2}" type="pres">
      <dgm:prSet presAssocID="{755C9861-D9CE-442A-BF95-AD9820094D01}" presName="composite" presStyleCnt="0"/>
      <dgm:spPr/>
    </dgm:pt>
    <dgm:pt modelId="{44A23BBD-49D2-4072-AC46-EDBC4C09E8AE}" type="pres">
      <dgm:prSet presAssocID="{755C9861-D9CE-442A-BF95-AD9820094D01}" presName="imgShp" presStyleLbl="fgImgPlace1" presStyleIdx="3" presStyleCnt="4"/>
      <dgm:spPr/>
    </dgm:pt>
    <dgm:pt modelId="{D0C16C95-FC49-4BD2-B7B3-6EAAC35A6956}" type="pres">
      <dgm:prSet presAssocID="{755C9861-D9CE-442A-BF95-AD9820094D01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A8D128-E581-4C34-BE4F-E76356A88DF2}" type="presOf" srcId="{A6581FEE-F4F4-465A-8336-9453D7E46073}" destId="{5C051CC9-BC45-44FB-B0E7-5D6A84DC9D1E}" srcOrd="0" destOrd="0" presId="urn:microsoft.com/office/officeart/2005/8/layout/vList3#1"/>
    <dgm:cxn modelId="{68395AE8-7FFB-44B6-B45D-51B91A85EC41}" srcId="{A6581FEE-F4F4-465A-8336-9453D7E46073}" destId="{F88917A3-BBA9-493F-BD1C-0F2F919EC27A}" srcOrd="2" destOrd="0" parTransId="{A5CA901E-8499-4EA4-84A2-13751D56E970}" sibTransId="{37F378CB-E617-4978-8EEE-47D1C6D4C106}"/>
    <dgm:cxn modelId="{62C027B7-FB28-4AB0-86AF-A75900FBB4FC}" type="presOf" srcId="{F845B635-4351-44AF-B2AC-9BD593688AC4}" destId="{D83AC02D-7613-4F3C-BD44-92B4F433E91F}" srcOrd="0" destOrd="0" presId="urn:microsoft.com/office/officeart/2005/8/layout/vList3#1"/>
    <dgm:cxn modelId="{1EDCDEA1-D1C8-4FF8-93FD-8DCA54965026}" srcId="{A6581FEE-F4F4-465A-8336-9453D7E46073}" destId="{F845B635-4351-44AF-B2AC-9BD593688AC4}" srcOrd="0" destOrd="0" parTransId="{06213898-5D99-4C99-8BB8-87922138C06D}" sibTransId="{C1C59A71-F810-4996-A262-9D728470D58F}"/>
    <dgm:cxn modelId="{FB05FCCF-5D06-45B5-969C-AEDD01E14EF7}" srcId="{A6581FEE-F4F4-465A-8336-9453D7E46073}" destId="{755C9861-D9CE-442A-BF95-AD9820094D01}" srcOrd="3" destOrd="0" parTransId="{FB8467F9-42BA-47D4-9D1F-4E1F13DEA6AB}" sibTransId="{06441743-4144-4E60-B6A9-297F04795102}"/>
    <dgm:cxn modelId="{D81CC4F1-F576-4C55-A2E2-63A13EA29F6B}" type="presOf" srcId="{F88917A3-BBA9-493F-BD1C-0F2F919EC27A}" destId="{5F195236-BF4A-4D50-885C-7F9EFC4EECF2}" srcOrd="0" destOrd="0" presId="urn:microsoft.com/office/officeart/2005/8/layout/vList3#1"/>
    <dgm:cxn modelId="{94801082-9549-4BF1-B25D-2448B1BE2781}" type="presOf" srcId="{755C9861-D9CE-442A-BF95-AD9820094D01}" destId="{D0C16C95-FC49-4BD2-B7B3-6EAAC35A6956}" srcOrd="0" destOrd="0" presId="urn:microsoft.com/office/officeart/2005/8/layout/vList3#1"/>
    <dgm:cxn modelId="{8E60F4DE-6536-44CE-A629-811356A03877}" type="presOf" srcId="{BFD8CEEA-5548-4A15-82C2-1FEB1DCDE7EA}" destId="{CEDF9C04-3E30-4826-A049-E691683D45AD}" srcOrd="0" destOrd="0" presId="urn:microsoft.com/office/officeart/2005/8/layout/vList3#1"/>
    <dgm:cxn modelId="{B56A7C85-723C-4A1E-9852-FD08E310996A}" srcId="{A6581FEE-F4F4-465A-8336-9453D7E46073}" destId="{BFD8CEEA-5548-4A15-82C2-1FEB1DCDE7EA}" srcOrd="1" destOrd="0" parTransId="{A4DEE8FA-CD81-4F3B-A517-3114AE1BE23C}" sibTransId="{4E416F27-6EE9-4742-A5A2-BF3AE932917B}"/>
    <dgm:cxn modelId="{CE4D198C-9904-46BF-9895-90F9228D6C2E}" type="presParOf" srcId="{5C051CC9-BC45-44FB-B0E7-5D6A84DC9D1E}" destId="{1766D1B9-4552-4EE0-BD97-10CE20741279}" srcOrd="0" destOrd="0" presId="urn:microsoft.com/office/officeart/2005/8/layout/vList3#1"/>
    <dgm:cxn modelId="{B220EFF7-18DD-4769-A1D5-CAEF64C2C7D4}" type="presParOf" srcId="{1766D1B9-4552-4EE0-BD97-10CE20741279}" destId="{8D61E13F-DA59-47B3-8482-ACEEA4EAA95A}" srcOrd="0" destOrd="0" presId="urn:microsoft.com/office/officeart/2005/8/layout/vList3#1"/>
    <dgm:cxn modelId="{E04FE4AD-F3F8-479E-BD32-B2C5069A2C3E}" type="presParOf" srcId="{1766D1B9-4552-4EE0-BD97-10CE20741279}" destId="{D83AC02D-7613-4F3C-BD44-92B4F433E91F}" srcOrd="1" destOrd="0" presId="urn:microsoft.com/office/officeart/2005/8/layout/vList3#1"/>
    <dgm:cxn modelId="{A2359011-D44B-4459-B1C1-B687C04F5701}" type="presParOf" srcId="{5C051CC9-BC45-44FB-B0E7-5D6A84DC9D1E}" destId="{C9BDA2A9-54B1-49F0-B5E5-A6968C456AC9}" srcOrd="1" destOrd="0" presId="urn:microsoft.com/office/officeart/2005/8/layout/vList3#1"/>
    <dgm:cxn modelId="{D09F2C7F-EA30-4774-8893-2A31C8F353D3}" type="presParOf" srcId="{5C051CC9-BC45-44FB-B0E7-5D6A84DC9D1E}" destId="{09A150E5-657E-413A-8C35-0A6EB85032C5}" srcOrd="2" destOrd="0" presId="urn:microsoft.com/office/officeart/2005/8/layout/vList3#1"/>
    <dgm:cxn modelId="{DBA9B028-BC88-48CB-B250-720635FA3E00}" type="presParOf" srcId="{09A150E5-657E-413A-8C35-0A6EB85032C5}" destId="{31C93F03-2A2D-4827-A768-48F32B0D151D}" srcOrd="0" destOrd="0" presId="urn:microsoft.com/office/officeart/2005/8/layout/vList3#1"/>
    <dgm:cxn modelId="{1DD7DCF9-7B67-4DD6-ADE3-15368F79E1E9}" type="presParOf" srcId="{09A150E5-657E-413A-8C35-0A6EB85032C5}" destId="{CEDF9C04-3E30-4826-A049-E691683D45AD}" srcOrd="1" destOrd="0" presId="urn:microsoft.com/office/officeart/2005/8/layout/vList3#1"/>
    <dgm:cxn modelId="{C46072B5-C4F9-4835-8DDD-4E49C1F5241C}" type="presParOf" srcId="{5C051CC9-BC45-44FB-B0E7-5D6A84DC9D1E}" destId="{9C2DA172-4CA8-4C80-8DCF-E27CD7A18164}" srcOrd="3" destOrd="0" presId="urn:microsoft.com/office/officeart/2005/8/layout/vList3#1"/>
    <dgm:cxn modelId="{B527502E-B0AA-4465-9857-44794208AB72}" type="presParOf" srcId="{5C051CC9-BC45-44FB-B0E7-5D6A84DC9D1E}" destId="{9BC75D3A-1888-4008-BAD0-F5BDC2BFBEB0}" srcOrd="4" destOrd="0" presId="urn:microsoft.com/office/officeart/2005/8/layout/vList3#1"/>
    <dgm:cxn modelId="{07CC20D9-C114-451C-8B46-E6DB657BDF98}" type="presParOf" srcId="{9BC75D3A-1888-4008-BAD0-F5BDC2BFBEB0}" destId="{4F03E191-55A7-4CFE-9298-776731CCB9C8}" srcOrd="0" destOrd="0" presId="urn:microsoft.com/office/officeart/2005/8/layout/vList3#1"/>
    <dgm:cxn modelId="{D1A7CB13-D623-4EF5-94C1-DAE685A6839B}" type="presParOf" srcId="{9BC75D3A-1888-4008-BAD0-F5BDC2BFBEB0}" destId="{5F195236-BF4A-4D50-885C-7F9EFC4EECF2}" srcOrd="1" destOrd="0" presId="urn:microsoft.com/office/officeart/2005/8/layout/vList3#1"/>
    <dgm:cxn modelId="{EC54CBC0-B3BC-4795-BB69-3045DB48FE07}" type="presParOf" srcId="{5C051CC9-BC45-44FB-B0E7-5D6A84DC9D1E}" destId="{861C7F94-3310-4EC1-A20F-3FC2F91DDDA6}" srcOrd="5" destOrd="0" presId="urn:microsoft.com/office/officeart/2005/8/layout/vList3#1"/>
    <dgm:cxn modelId="{E5E9DE8A-0ECE-41D4-B323-5D2C5D48026B}" type="presParOf" srcId="{5C051CC9-BC45-44FB-B0E7-5D6A84DC9D1E}" destId="{05D2420B-61F0-4C26-9B27-759485A223C2}" srcOrd="6" destOrd="0" presId="urn:microsoft.com/office/officeart/2005/8/layout/vList3#1"/>
    <dgm:cxn modelId="{2975C962-8B6D-444D-A42F-E4B0B0DA898D}" type="presParOf" srcId="{05D2420B-61F0-4C26-9B27-759485A223C2}" destId="{44A23BBD-49D2-4072-AC46-EDBC4C09E8AE}" srcOrd="0" destOrd="0" presId="urn:microsoft.com/office/officeart/2005/8/layout/vList3#1"/>
    <dgm:cxn modelId="{370AB13C-C37F-4C12-B1CB-5EE0CF5A6E5D}" type="presParOf" srcId="{05D2420B-61F0-4C26-9B27-759485A223C2}" destId="{D0C16C95-FC49-4BD2-B7B3-6EAAC35A695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AC02D-7613-4F3C-BD44-92B4F433E91F}">
      <dsp:nvSpPr>
        <dsp:cNvPr id="0" name=""/>
        <dsp:cNvSpPr/>
      </dsp:nvSpPr>
      <dsp:spPr>
        <a:xfrm rot="10800000">
          <a:off x="1542912" y="3129"/>
          <a:ext cx="5244655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>
              <a:latin typeface="Times New Roman" pitchFamily="18" charset="0"/>
              <a:cs typeface="Times New Roman" pitchFamily="18" charset="0"/>
            </a:rPr>
            <a:t>Do </a:t>
          </a:r>
          <a:r>
            <a:rPr lang="lv-LV" sz="3200" kern="1200" dirty="0" err="1" smtClean="0">
              <a:latin typeface="Times New Roman" pitchFamily="18" charset="0"/>
              <a:cs typeface="Times New Roman" pitchFamily="18" charset="0"/>
            </a:rPr>
            <a:t>not</a:t>
          </a:r>
          <a:r>
            <a:rPr lang="lv-LV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understand the importance of the research</a:t>
          </a:r>
          <a:endParaRPr lang="lv-LV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42912" y="3129"/>
        <a:ext cx="5244655" cy="887561"/>
      </dsp:txXfrm>
    </dsp:sp>
    <dsp:sp modelId="{8D61E13F-DA59-47B3-8482-ACEEA4EAA95A}">
      <dsp:nvSpPr>
        <dsp:cNvPr id="0" name=""/>
        <dsp:cNvSpPr/>
      </dsp:nvSpPr>
      <dsp:spPr>
        <a:xfrm>
          <a:off x="1099131" y="3129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DF9C04-3E30-4826-A049-E691683D45AD}">
      <dsp:nvSpPr>
        <dsp:cNvPr id="0" name=""/>
        <dsp:cNvSpPr/>
      </dsp:nvSpPr>
      <dsp:spPr>
        <a:xfrm rot="10800000">
          <a:off x="1495081" y="1099319"/>
          <a:ext cx="5244655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>
              <a:latin typeface="Times New Roman" pitchFamily="18" charset="0"/>
              <a:cs typeface="Times New Roman" pitchFamily="18" charset="0"/>
            </a:rPr>
            <a:t>Language barrier</a:t>
          </a:r>
          <a:endParaRPr lang="lv-LV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495081" y="1099319"/>
        <a:ext cx="5244655" cy="887561"/>
      </dsp:txXfrm>
    </dsp:sp>
    <dsp:sp modelId="{31C93F03-2A2D-4827-A768-48F32B0D151D}">
      <dsp:nvSpPr>
        <dsp:cNvPr id="0" name=""/>
        <dsp:cNvSpPr/>
      </dsp:nvSpPr>
      <dsp:spPr>
        <a:xfrm>
          <a:off x="1099131" y="1155635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95236-BF4A-4D50-885C-7F9EFC4EECF2}">
      <dsp:nvSpPr>
        <dsp:cNvPr id="0" name=""/>
        <dsp:cNvSpPr/>
      </dsp:nvSpPr>
      <dsp:spPr>
        <a:xfrm rot="10800000">
          <a:off x="1542912" y="2308140"/>
          <a:ext cx="5244655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>
              <a:latin typeface="Times New Roman" pitchFamily="18" charset="0"/>
              <a:cs typeface="Times New Roman" pitchFamily="18" charset="0"/>
            </a:rPr>
            <a:t>D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o not know the terminology</a:t>
          </a:r>
          <a:endParaRPr lang="lv-LV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42912" y="2308140"/>
        <a:ext cx="5244655" cy="887561"/>
      </dsp:txXfrm>
    </dsp:sp>
    <dsp:sp modelId="{4F03E191-55A7-4CFE-9298-776731CCB9C8}">
      <dsp:nvSpPr>
        <dsp:cNvPr id="0" name=""/>
        <dsp:cNvSpPr/>
      </dsp:nvSpPr>
      <dsp:spPr>
        <a:xfrm>
          <a:off x="1099131" y="2308140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16C95-FC49-4BD2-B7B3-6EAAC35A6956}">
      <dsp:nvSpPr>
        <dsp:cNvPr id="0" name=""/>
        <dsp:cNvSpPr/>
      </dsp:nvSpPr>
      <dsp:spPr>
        <a:xfrm rot="10800000">
          <a:off x="1542912" y="3460646"/>
          <a:ext cx="5244655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>
              <a:latin typeface="Times New Roman" pitchFamily="18" charset="0"/>
              <a:cs typeface="Times New Roman" pitchFamily="18" charset="0"/>
            </a:rPr>
            <a:t>Impartiality</a:t>
          </a:r>
          <a:endParaRPr lang="lv-LV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42912" y="3460646"/>
        <a:ext cx="5244655" cy="887561"/>
      </dsp:txXfrm>
    </dsp:sp>
    <dsp:sp modelId="{44A23BBD-49D2-4072-AC46-EDBC4C09E8AE}">
      <dsp:nvSpPr>
        <dsp:cNvPr id="0" name=""/>
        <dsp:cNvSpPr/>
      </dsp:nvSpPr>
      <dsp:spPr>
        <a:xfrm>
          <a:off x="1099131" y="3460646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105B-155C-4C0E-BE57-39FD4A434F3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FC76D-E199-4A44-92A7-069F803E4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400" b="1" strike="noStrik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127766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76128E-75EB-4890-9F69-29231405794A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436096" y="6381328"/>
            <a:ext cx="32147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footer_eka_page_fir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024482"/>
            <a:ext cx="9144000" cy="18335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H="1">
            <a:off x="683568" y="3068960"/>
            <a:ext cx="8460432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rgbClr val="66CC33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footer_eka_page_second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rgbClr val="505050"/>
                </a:solidFill>
                <a:latin typeface="Myriad Pro" pitchFamily="34" charset="0"/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539552" y="1268760"/>
            <a:ext cx="8604448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5" r:id="rId3"/>
    <p:sldLayoutId id="2147483727" r:id="rId4"/>
    <p:sldLayoutId id="2147483728" r:id="rId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rgbClr val="505050"/>
          </a:solidFill>
          <a:effectLst/>
          <a:latin typeface="Myriad Pro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33CCCC"/>
        </a:buClr>
        <a:buSzPct val="68000"/>
        <a:buFont typeface="Wingdings" pitchFamily="2" charset="2"/>
        <a:buChar char="§"/>
        <a:defRPr kumimoji="0" sz="27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66CC33"/>
        </a:buClr>
        <a:buFont typeface="Arial" pitchFamily="34" charset="0"/>
        <a:buChar char="•"/>
        <a:defRPr kumimoji="0" sz="23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rgbClr val="6699CC"/>
        </a:buClr>
        <a:buSzPct val="100000"/>
        <a:buFont typeface="Wingdings 2"/>
        <a:buChar char=""/>
        <a:defRPr kumimoji="0" sz="21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9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8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613737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Strengthening the Innovation and Efficient Learning at Higher Education Institutions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Jelena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EKONOMIKAS UN KULTŪRAS AUGSTSKOLA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34004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32656"/>
            <a:ext cx="2457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 fontScale="77500" lnSpcReduction="20000"/>
          </a:bodyPr>
          <a:lstStyle/>
          <a:p>
            <a:pPr>
              <a:buClr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Conclusions:</a:t>
            </a:r>
          </a:p>
          <a:p>
            <a:pPr>
              <a:buClr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most important skills for newly-employed graduates are: </a:t>
            </a:r>
          </a:p>
          <a:p>
            <a:pPr marL="624078" indent="-514350">
              <a:buClrTx/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seeking skills; </a:t>
            </a:r>
          </a:p>
          <a:p>
            <a:pPr marL="624078" indent="-514350">
              <a:buClrTx/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 in using office equipment;</a:t>
            </a:r>
          </a:p>
          <a:p>
            <a:pPr marL="624078" indent="-514350">
              <a:buClrTx/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 in using social media. 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Most respondents agree with the statements: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ClrTx/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Newly employed graduates have a developed code of ethics and understand the importance of conflict of interests		</a:t>
            </a:r>
            <a:r>
              <a:rPr lang="mk-MK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ClrTx/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Graduates send a properly developed CV</a:t>
            </a:r>
            <a:r>
              <a:rPr lang="mk-MK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ClrTx/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Graduates send a properly developed motivational letter</a:t>
            </a:r>
            <a:r>
              <a:rPr lang="mk-MK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ClrTx/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important for graduates to possess certificates related to the field of business </a:t>
            </a:r>
            <a:r>
              <a:rPr lang="mk-MK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>
              <a:buClrTx/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important for graduates to have previous work experience, for example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volunteering or internships</a:t>
            </a:r>
          </a:p>
          <a:p>
            <a:pPr>
              <a:buClrTx/>
              <a:buNone/>
            </a:pPr>
            <a:endParaRPr lang="en-US" dirty="0" smtClean="0"/>
          </a:p>
          <a:p>
            <a:pPr>
              <a:buClr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Career center (CCC)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https://bep.ispehe.org</a:t>
            </a:r>
          </a:p>
          <a:p>
            <a:pPr>
              <a:buNone/>
            </a:pPr>
            <a:endParaRPr lang="lv-LV" dirty="0" smtClean="0"/>
          </a:p>
          <a:p>
            <a:pPr algn="just">
              <a:buNone/>
            </a:pPr>
            <a:r>
              <a:rPr lang="lv-LV" b="1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bridge the gap between private, public and educational bodies.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Business Education Public Integration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Platform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(BEP)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56992"/>
            <a:ext cx="4712554" cy="2326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MAIN TASKS:</a:t>
            </a:r>
          </a:p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open source project management system which will be the foundation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BEP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Configuration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frontend BEP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frontend in five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Quality assurance testing of the system (development of methodology, testing,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Delivering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manuals for the users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screens for the frontend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Business Education Public Integration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Platform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(BEP)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collaboration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492896"/>
            <a:ext cx="49625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Clr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STRATEGIC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INTEGRATION OF LEARNING MODELS (SILM) </a:t>
            </a:r>
            <a:endParaRPr lang="lv-LV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PILOT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CONSOLIDATED CAREER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CENTER</a:t>
            </a:r>
            <a:endParaRPr lang="lv-LV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BUSINESS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EDUCATION PROJECT PLATFORM (BEP)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lv-LV" sz="3600" dirty="0" smtClean="0">
                <a:latin typeface="Times New Roman" pitchFamily="18" charset="0"/>
                <a:cs typeface="Times New Roman" pitchFamily="18" charset="0"/>
              </a:rPr>
              <a:t>ISPEHE INNOVATIVE COMPONENTS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b="1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Establishing educational best practices dedicated to the improvement of the current learning methods in the partnering institutions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Fostering innovation, creativity, business 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leadership skills and supporting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Implementing models for effective and practical learning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STRATEGIC INTEGRATION OF LEARNING MODELS (SILM)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pPr>
              <a:buClrTx/>
              <a:buNone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the factual situation in each of the partnering HEIs </a:t>
            </a:r>
          </a:p>
          <a:p>
            <a:pPr lvl="0"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assistance for making needed decisions related to establishing optimal learning models and best practices</a:t>
            </a:r>
          </a:p>
          <a:p>
            <a:pPr lvl="0"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Obtaining a participatory approach in constructing SILM from relevant stakeholders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/>
          </a:bodyPr>
          <a:lstStyle/>
          <a:p>
            <a:r>
              <a:rPr lang="lv-LV" sz="3600" dirty="0" smtClean="0">
                <a:latin typeface="Times New Roman" pitchFamily="18" charset="0"/>
                <a:cs typeface="Times New Roman" pitchFamily="18" charset="0"/>
              </a:rPr>
              <a:t>SILM: NEEDS ASSESSMENT ANALYSIS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practices applied in partnering institutions, </a:t>
            </a:r>
          </a:p>
          <a:p>
            <a:pPr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 teaching and assessment methods used in all 5 partnering institutions as well as the specific, unique  and more creative ones, </a:t>
            </a:r>
          </a:p>
          <a:p>
            <a:pPr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opinions of both, students and teaching staff, about such methods.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SURVEY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at work with students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4870955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183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/>
          <a:lstStyle/>
          <a:p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questionnaire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Report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spcBef>
                <a:spcPts val="400"/>
              </a:spcBef>
              <a:buClr>
                <a:srgbClr val="33CCCC"/>
              </a:buClr>
              <a:buSzPct val="68000"/>
              <a:buFont typeface="Wingdings" pitchFamily="2" charset="2"/>
              <a:buChar char="§"/>
            </a:pP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Budanceva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Veidenberga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, Z.,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Bierne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, J. (2016).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Students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Perception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Teching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// MRU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2016</a:t>
            </a:r>
          </a:p>
          <a:p>
            <a:pPr marL="365760" lvl="1" indent="-256032">
              <a:spcBef>
                <a:spcPts val="400"/>
              </a:spcBef>
              <a:buClr>
                <a:srgbClr val="33CCCC"/>
              </a:buClr>
              <a:buSzPct val="68000"/>
              <a:buFont typeface="Wingdings" pitchFamily="2" charset="2"/>
              <a:buChar char="§"/>
            </a:pP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Extended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Teaching methods for Competencies’ Development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EKA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to SILM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Career center (CCC)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None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existing career centers in partnering institutions, and other institutions throughout Europe and worldwide as well; </a:t>
            </a:r>
          </a:p>
          <a:p>
            <a:pPr>
              <a:buClrTx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outlining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traits that successful career centers have, and then create a model for a unified career center, which will be applicable and useful in any higher education institution.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Career center (CCC)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68952" cy="2374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KA Custom">
      <a:dk1>
        <a:srgbClr val="505050"/>
      </a:dk1>
      <a:lt1>
        <a:sysClr val="window" lastClr="FFFFFF"/>
      </a:lt1>
      <a:dk2>
        <a:srgbClr val="464646"/>
      </a:dk2>
      <a:lt2>
        <a:srgbClr val="FFFFFF"/>
      </a:lt2>
      <a:accent1>
        <a:srgbClr val="66CC33"/>
      </a:accent1>
      <a:accent2>
        <a:srgbClr val="B4E3F6"/>
      </a:accent2>
      <a:accent3>
        <a:srgbClr val="6699CC"/>
      </a:accent3>
      <a:accent4>
        <a:srgbClr val="A9A9A9"/>
      </a:accent4>
      <a:accent5>
        <a:srgbClr val="53A62A"/>
      </a:accent5>
      <a:accent6>
        <a:srgbClr val="3D7BB9"/>
      </a:accent6>
      <a:hlink>
        <a:srgbClr val="1A9CD0"/>
      </a:hlink>
      <a:folHlink>
        <a:srgbClr val="BFBFB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428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Strengthening the Innovation and Efficient Learning at Higher Education Institutions</vt:lpstr>
      <vt:lpstr>ISPEHE INNOVATIVE COMPONENTS</vt:lpstr>
      <vt:lpstr>STRATEGIC INTEGRATION OF LEARNING MODELS (SILM)</vt:lpstr>
      <vt:lpstr>SILM: NEEDS ASSESSMENT ANALYSIS</vt:lpstr>
      <vt:lpstr>SURVEY</vt:lpstr>
      <vt:lpstr>Problems at work with students</vt:lpstr>
      <vt:lpstr>EKA contribution to SILM</vt:lpstr>
      <vt:lpstr>Career center (CCC)</vt:lpstr>
      <vt:lpstr>Career center (CCC)</vt:lpstr>
      <vt:lpstr>Career center (CCC)</vt:lpstr>
      <vt:lpstr>Business Education Public Integration Platform (BEP)</vt:lpstr>
      <vt:lpstr>Business Education Public Integration Platform (BEP)</vt:lpstr>
      <vt:lpstr>Thank you for collaboration!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2014-05-22T09:50:29Z</dcterms:created>
  <dcterms:modified xsi:type="dcterms:W3CDTF">2016-11-29T15:31:30Z</dcterms:modified>
</cp:coreProperties>
</file>