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394" r:id="rId4"/>
    <p:sldId id="298" r:id="rId5"/>
    <p:sldId id="355" r:id="rId6"/>
    <p:sldId id="401" r:id="rId7"/>
    <p:sldId id="367" r:id="rId8"/>
    <p:sldId id="395" r:id="rId9"/>
    <p:sldId id="398" r:id="rId10"/>
    <p:sldId id="359" r:id="rId11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67" d="100"/>
          <a:sy n="67" d="100"/>
        </p:scale>
        <p:origin x="84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4542"/>
    </p:cViewPr>
  </p:sorterViewPr>
  <p:notesViewPr>
    <p:cSldViewPr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yriad Pro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yriad Pro"/>
              </a:defRPr>
            </a:lvl1pPr>
          </a:lstStyle>
          <a:p>
            <a:pPr>
              <a:defRPr/>
            </a:pPr>
            <a:fld id="{B3810DE1-642D-41E1-9FC4-057B630937A5}" type="datetimeFigureOut">
              <a:rPr lang="lt-LT" altLang="lt-LT"/>
              <a:pPr>
                <a:defRPr/>
              </a:pPr>
              <a:t>2017-09-24</a:t>
            </a:fld>
            <a:endParaRPr lang="lt-LT" alt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yriad Pro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yriad Pro"/>
              </a:defRPr>
            </a:lvl1pPr>
          </a:lstStyle>
          <a:p>
            <a:pPr>
              <a:defRPr/>
            </a:pPr>
            <a:fld id="{B7EB9020-FCA3-4112-808D-A9D14D6FBE63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1863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1FA87AB0-55B6-495A-8F3E-4790A38FA2A0}" type="datetimeFigureOut">
              <a:rPr lang="lt-LT"/>
              <a:pPr>
                <a:defRPr/>
              </a:pPr>
              <a:t>2017-09-24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AC9EC7F8-5D59-4045-8A92-6BE6BF7C7E0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81514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9pPr>
          </a:lstStyle>
          <a:p>
            <a:fld id="{B20D460E-7007-4EA0-9E31-0AEF2AD32079}" type="slidenum">
              <a:rPr lang="lt-LT" altLang="lt-LT" smtClean="0"/>
              <a:pPr/>
              <a:t>8</a:t>
            </a:fld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31565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šel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1628800"/>
            <a:ext cx="3888432" cy="338437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71800" y="764704"/>
            <a:ext cx="6192688" cy="72008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>
              <a:buNone/>
              <a:defRPr sz="2800" b="0" cap="none" spc="0" baseline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Myriad Pro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0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248472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35896" y="6021288"/>
            <a:ext cx="5113338" cy="504056"/>
          </a:xfrm>
        </p:spPr>
        <p:txBody>
          <a:bodyPr>
            <a:normAutofit/>
          </a:bodyPr>
          <a:lstStyle>
            <a:lvl1pPr>
              <a:buNone/>
              <a:defRPr sz="1200">
                <a:latin typeface="Myriad Pro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65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is lap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4077072"/>
            <a:ext cx="7772400" cy="86409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15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  <a:endParaRPr lang="lt-LT" altLang="lt-L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  <a:endParaRPr lang="lt-LT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EE9E46A7-6C59-46E5-B557-96651D27C917}" type="datetimeFigureOut">
              <a:rPr lang="lt-LT" altLang="lt-LT"/>
              <a:pPr>
                <a:defRPr/>
              </a:pPr>
              <a:t>2017-09-24</a:t>
            </a:fld>
            <a:endParaRPr lang="lt-LT" alt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1D259D3F-42BF-4FBD-9665-3D92D1C3EC3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ilto:daliam@mruni.eu" TargetMode="External"/><Relationship Id="rId7" Type="http://schemas.openxmlformats.org/officeDocument/2006/relationships/hyperlink" Target="https://twitter.com/mrult" TargetMode="External"/><Relationship Id="rId2" Type="http://schemas.openxmlformats.org/officeDocument/2006/relationships/hyperlink" Target="https://www.facebook.com/MRUErasm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uni.eu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mruni.eu/en" TargetMode="External"/><Relationship Id="rId10" Type="http://schemas.openxmlformats.org/officeDocument/2006/relationships/image" Target="../media/image16.png"/><Relationship Id="rId4" Type="http://schemas.openxmlformats.org/officeDocument/2006/relationships/hyperlink" Target="mailto:ssg@mruni.eu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3"/>
          <p:cNvSpPr>
            <a:spLocks noGrp="1"/>
          </p:cNvSpPr>
          <p:nvPr>
            <p:ph type="subTitle" idx="1"/>
          </p:nvPr>
        </p:nvSpPr>
        <p:spPr>
          <a:xfrm>
            <a:off x="5076825" y="2781300"/>
            <a:ext cx="3887788" cy="2232025"/>
          </a:xfrm>
        </p:spPr>
        <p:txBody>
          <a:bodyPr/>
          <a:lstStyle/>
          <a:p>
            <a:pPr eaLnBrk="1" hangingPunct="1"/>
            <a:endParaRPr lang="lt-LT" altLang="lt-LT" smtClean="0"/>
          </a:p>
          <a:p>
            <a:pPr eaLnBrk="1" hangingPunct="1"/>
            <a:r>
              <a:rPr lang="lt-LT" altLang="lt-LT" smtClean="0"/>
              <a:t>Dalia Mišeikienė</a:t>
            </a:r>
          </a:p>
          <a:p>
            <a:pPr eaLnBrk="1" hangingPunct="1"/>
            <a:r>
              <a:rPr lang="lt-LT" altLang="lt-LT" smtClean="0"/>
              <a:t>Digital Studies Unit</a:t>
            </a:r>
          </a:p>
          <a:p>
            <a:pPr eaLnBrk="1" hangingPunct="1"/>
            <a:r>
              <a:rPr lang="lt-LT" altLang="lt-LT" smtClean="0"/>
              <a:t>Mykolas Romeris University</a:t>
            </a:r>
          </a:p>
          <a:p>
            <a:pPr eaLnBrk="1" hangingPunct="1"/>
            <a:r>
              <a:rPr lang="lt-LT" altLang="lt-LT" smtClean="0"/>
              <a:t>Vilnius, Lithuania</a:t>
            </a:r>
          </a:p>
        </p:txBody>
      </p:sp>
      <p:sp>
        <p:nvSpPr>
          <p:cNvPr id="717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1775" y="765175"/>
            <a:ext cx="6192838" cy="719138"/>
          </a:xfrm>
          <a:ln w="9525"/>
          <a:extLs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lt-LT" altLang="lt-LT" sz="3600" b="1" smtClean="0">
                <a:ln>
                  <a:noFill/>
                </a:ln>
              </a:rPr>
              <a:t>Greetings from Lithuania!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838200" y="233363"/>
            <a:ext cx="7620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lt-LT" sz="4400" b="1"/>
              <a:t>Contact 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838200" y="1341438"/>
            <a:ext cx="76200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sz="1400" dirty="0" smtClean="0"/>
              <a:t>Digital Studies Unit</a:t>
            </a:r>
            <a:endParaRPr lang="lt-LT" sz="1400" dirty="0" smtClean="0">
              <a:hlinkClick r:id="rId2"/>
            </a:endParaRPr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sz="1400" dirty="0" smtClean="0">
                <a:hlinkClick r:id="rId3"/>
              </a:rPr>
              <a:t>daliam@mruni.eu</a:t>
            </a:r>
            <a:endParaRPr lang="en-US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sz="1400" dirty="0" smtClean="0">
                <a:hlinkClick r:id="rId4"/>
              </a:rPr>
              <a:t>ssg@mruni.eu</a:t>
            </a:r>
            <a:endParaRPr lang="en-US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endParaRPr lang="en-US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sz="1400" dirty="0" smtClean="0"/>
              <a:t>MRU website</a:t>
            </a:r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sz="1400" dirty="0" smtClean="0">
                <a:hlinkClick r:id="rId5"/>
              </a:rPr>
              <a:t>www.mruni.eu/en</a:t>
            </a:r>
            <a:endParaRPr lang="en-US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sz="1400" dirty="0">
                <a:hlinkClick r:id="rId6"/>
              </a:rPr>
              <a:t>www.mruni.eu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endParaRPr lang="en-US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endParaRPr lang="en-US" sz="900" dirty="0" smtClean="0">
              <a:hlinkClick r:id="rId2"/>
            </a:endParaRPr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lt-LT" sz="1400" dirty="0" smtClean="0">
                <a:hlinkClick r:id="rId2"/>
              </a:rPr>
              <a:t>https</a:t>
            </a:r>
            <a:r>
              <a:rPr lang="lt-LT" sz="1400" dirty="0">
                <a:hlinkClick r:id="rId2"/>
              </a:rPr>
              <a:t>://www.facebook.com/MykoloRomerioUniversitetas</a:t>
            </a:r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GB" sz="1400" dirty="0">
                <a:hlinkClick r:id="rId2"/>
              </a:rPr>
              <a:t>https://www.facebook.com/MRUErasmus</a:t>
            </a:r>
            <a:r>
              <a:rPr lang="en-GB" sz="1400" dirty="0" smtClean="0">
                <a:hlinkClick r:id="rId2"/>
              </a:rPr>
              <a:t>/</a:t>
            </a:r>
            <a:endParaRPr lang="en-GB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endParaRPr lang="en-US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sz="1400" dirty="0" smtClean="0"/>
              <a:t>MRU twitter</a:t>
            </a:r>
            <a:endParaRPr lang="en-US" sz="1400" dirty="0" smtClean="0">
              <a:hlinkClick r:id="rId7"/>
            </a:endParaRPr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r>
              <a:rPr lang="lt-LT" sz="1400" dirty="0" smtClean="0">
                <a:hlinkClick r:id="rId7"/>
              </a:rPr>
              <a:t>https</a:t>
            </a:r>
            <a:r>
              <a:rPr lang="lt-LT" sz="1400" dirty="0">
                <a:hlinkClick r:id="rId7"/>
              </a:rPr>
              <a:t>://</a:t>
            </a:r>
            <a:r>
              <a:rPr lang="lt-LT" sz="1400" dirty="0" smtClean="0">
                <a:hlinkClick r:id="rId7"/>
              </a:rPr>
              <a:t>twitter.com/mrult</a:t>
            </a:r>
            <a:endParaRPr lang="en-US" sz="1400" dirty="0" smtClean="0"/>
          </a:p>
          <a:p>
            <a:pPr marL="0" indent="1435100">
              <a:lnSpc>
                <a:spcPct val="110000"/>
              </a:lnSpc>
              <a:spcBef>
                <a:spcPts val="300"/>
              </a:spcBef>
              <a:defRPr/>
            </a:pPr>
            <a:endParaRPr lang="lt-LT" dirty="0" smtClean="0"/>
          </a:p>
          <a:p>
            <a:pPr marL="0" indent="2155825">
              <a:lnSpc>
                <a:spcPct val="110000"/>
              </a:lnSpc>
              <a:spcBef>
                <a:spcPts val="300"/>
              </a:spcBef>
              <a:defRPr/>
            </a:pPr>
            <a:endParaRPr lang="en-US" dirty="0" smtClean="0"/>
          </a:p>
        </p:txBody>
      </p:sp>
      <p:pic>
        <p:nvPicPr>
          <p:cNvPr id="17412" name="Picture 10" descr="C:\Users\olex\Desktop\twit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622800"/>
            <a:ext cx="1298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838575"/>
            <a:ext cx="14668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28775"/>
            <a:ext cx="15795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486025"/>
            <a:ext cx="13827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lt-LT" altLang="lt-LT" sz="3600" b="1" smtClean="0">
                <a:latin typeface="Myriad Pro" pitchFamily="34" charset="0"/>
              </a:rPr>
              <a:t>Mykolas Romeris University</a:t>
            </a:r>
          </a:p>
        </p:txBody>
      </p:sp>
      <p:pic>
        <p:nvPicPr>
          <p:cNvPr id="8195" name="Picture 4" descr="_DSC178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4464050" cy="3159125"/>
          </a:xfrm>
          <a:effectLst>
            <a:softEdge rad="112500"/>
          </a:effectLst>
        </p:spPr>
      </p:pic>
      <p:sp>
        <p:nvSpPr>
          <p:cNvPr id="2" name="Text Placeholder 2"/>
          <p:cNvSpPr>
            <a:spLocks noGrp="1"/>
          </p:cNvSpPr>
          <p:nvPr>
            <p:ph type="body" sz="half" idx="10"/>
          </p:nvPr>
        </p:nvSpPr>
        <p:spPr>
          <a:xfrm>
            <a:off x="5148263" y="1855788"/>
            <a:ext cx="3538537" cy="30861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+mn-lt"/>
                <a:cs typeface="Times New Roman" pitchFamily="18" charset="0"/>
              </a:rPr>
              <a:t>Established in </a:t>
            </a:r>
            <a:r>
              <a:rPr lang="lt-LT" sz="2000" dirty="0" smtClean="0">
                <a:latin typeface="+mn-lt"/>
                <a:cs typeface="Times New Roman" pitchFamily="18" charset="0"/>
              </a:rPr>
              <a:t>1990</a:t>
            </a:r>
            <a:r>
              <a:rPr lang="en-GB" sz="2000" dirty="0" smtClean="0">
                <a:latin typeface="+mn-lt"/>
                <a:cs typeface="Times New Roman" pitchFamily="18" charset="0"/>
              </a:rPr>
              <a:t> (former Law University of Lithuania) </a:t>
            </a:r>
            <a:endParaRPr lang="en-GB" altLang="lt-LT" sz="2000" dirty="0" smtClean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lt-LT" sz="2000" dirty="0" err="1" smtClean="0">
                <a:latin typeface="+mn-lt"/>
              </a:rPr>
              <a:t>Mykolas</a:t>
            </a:r>
            <a:r>
              <a:rPr lang="en-GB" altLang="lt-LT" sz="2000" dirty="0" smtClean="0">
                <a:latin typeface="+mn-lt"/>
              </a:rPr>
              <a:t> </a:t>
            </a:r>
            <a:r>
              <a:rPr lang="en-GB" altLang="lt-LT" sz="2000" dirty="0" err="1" smtClean="0">
                <a:latin typeface="+mn-lt"/>
              </a:rPr>
              <a:t>Romeris</a:t>
            </a:r>
            <a:r>
              <a:rPr lang="en-GB" altLang="lt-LT" sz="2000" dirty="0" smtClean="0">
                <a:latin typeface="+mn-lt"/>
              </a:rPr>
              <a:t> University is modern and dynamic European University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lt-LT" sz="2000" dirty="0" smtClean="0">
                <a:latin typeface="+mn-lt"/>
              </a:rPr>
              <a:t>One of the largest Universities in Lithuania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lt-LT" sz="2000" dirty="0" smtClean="0">
                <a:latin typeface="+mn-lt"/>
              </a:rPr>
              <a:t>Every year it attracts creative and talented people</a:t>
            </a:r>
            <a:endParaRPr lang="en-GB" altLang="lt-LT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urinio vietos rezervavimo ženklas 1"/>
          <p:cNvSpPr>
            <a:spLocks noGrp="1"/>
          </p:cNvSpPr>
          <p:nvPr>
            <p:ph idx="1"/>
          </p:nvPr>
        </p:nvSpPr>
        <p:spPr>
          <a:xfrm>
            <a:off x="519113" y="620713"/>
            <a:ext cx="8301037" cy="10080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lt-LT" altLang="lt-LT" sz="3600" b="1" smtClean="0"/>
              <a:t>Mykolas Romeris (1880-1945)</a:t>
            </a:r>
          </a:p>
          <a:p>
            <a:pPr algn="ctr" fontAlgn="base">
              <a:spcAft>
                <a:spcPct val="0"/>
              </a:spcAft>
            </a:pPr>
            <a:endParaRPr lang="lt-LT" altLang="en-US" sz="3600" b="1" smtClean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0"/>
          </p:nvPr>
        </p:nvSpPr>
        <p:spPr>
          <a:xfrm>
            <a:off x="3419475" y="2492375"/>
            <a:ext cx="4535488" cy="187325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lt-LT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In 2004 University was renamed to </a:t>
            </a:r>
            <a:r>
              <a:rPr lang="en-GB" sz="2400" dirty="0" err="1" smtClean="0"/>
              <a:t>honor</a:t>
            </a:r>
            <a:r>
              <a:rPr lang="en-GB" sz="2400" dirty="0" smtClean="0"/>
              <a:t> </a:t>
            </a:r>
            <a:r>
              <a:rPr lang="en-GB" sz="2400" dirty="0" err="1" smtClean="0"/>
              <a:t>Mykolas</a:t>
            </a:r>
            <a:r>
              <a:rPr lang="en-GB" sz="2400" dirty="0" smtClean="0"/>
              <a:t> </a:t>
            </a:r>
            <a:r>
              <a:rPr lang="en-GB" sz="2400" dirty="0" err="1" smtClean="0"/>
              <a:t>Romeris</a:t>
            </a:r>
            <a:r>
              <a:rPr lang="en-GB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 err="1" smtClean="0">
                <a:latin typeface="Myriad Pro"/>
              </a:rPr>
              <a:t>Mykolas</a:t>
            </a:r>
            <a:r>
              <a:rPr lang="en-GB" altLang="en-US" sz="2400" b="1" dirty="0" smtClean="0">
                <a:latin typeface="Myriad Pro"/>
              </a:rPr>
              <a:t> </a:t>
            </a:r>
            <a:r>
              <a:rPr lang="en-GB" altLang="en-US" sz="2400" b="1" dirty="0" err="1" smtClean="0">
                <a:latin typeface="Myriad Pro"/>
              </a:rPr>
              <a:t>Romeris</a:t>
            </a:r>
            <a:r>
              <a:rPr lang="en-GB" altLang="en-US" sz="2400" b="1" dirty="0" smtClean="0">
                <a:latin typeface="Myriad Pro"/>
              </a:rPr>
              <a:t> </a:t>
            </a:r>
            <a:r>
              <a:rPr lang="en-GB" altLang="en-US" sz="2400" dirty="0" smtClean="0">
                <a:latin typeface="Myriad Pro"/>
              </a:rPr>
              <a:t>– legal scholar, judge and father of Lithuanian‘s Constitutional Law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lt-LT" sz="2400" dirty="0"/>
          </a:p>
          <a:p>
            <a:pPr marL="0" indent="0">
              <a:defRPr/>
            </a:pPr>
            <a:endParaRPr lang="lt-LT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9220" name="Paveikslėlis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1739900" cy="25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23850" y="1571625"/>
            <a:ext cx="4824413" cy="4486275"/>
          </a:xfrm>
        </p:spPr>
        <p:txBody>
          <a:bodyPr>
            <a:normAutofit fontScale="92500" lnSpcReduction="1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lt-LT" altLang="lt-LT" sz="2000" dirty="0" err="1" smtClean="0">
                <a:latin typeface="Myriad Pro"/>
              </a:rPr>
              <a:t>Number</a:t>
            </a:r>
            <a:r>
              <a:rPr lang="lt-LT" altLang="lt-LT" sz="2000" dirty="0" smtClean="0">
                <a:latin typeface="Myriad Pro"/>
              </a:rPr>
              <a:t> </a:t>
            </a:r>
            <a:r>
              <a:rPr lang="lt-LT" altLang="lt-LT" sz="2000" dirty="0" err="1" smtClean="0">
                <a:latin typeface="Myriad Pro"/>
              </a:rPr>
              <a:t>of</a:t>
            </a:r>
            <a:r>
              <a:rPr lang="lt-LT" altLang="lt-LT" sz="2000" dirty="0" smtClean="0">
                <a:latin typeface="Myriad Pro"/>
              </a:rPr>
              <a:t> </a:t>
            </a:r>
            <a:r>
              <a:rPr lang="lt-LT" altLang="lt-LT" sz="2000" dirty="0" err="1" smtClean="0">
                <a:latin typeface="Myriad Pro"/>
              </a:rPr>
              <a:t>Students</a:t>
            </a:r>
            <a:r>
              <a:rPr lang="lt-LT" altLang="lt-LT" sz="2000" dirty="0" smtClean="0">
                <a:latin typeface="Myriad Pro"/>
              </a:rPr>
              <a:t> at MRU: 8600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lt-LT" sz="2000" dirty="0" smtClean="0">
                <a:latin typeface="Myriad Pro"/>
              </a:rPr>
              <a:t>Including over 500 </a:t>
            </a:r>
            <a:r>
              <a:rPr lang="lt-LT" altLang="lt-LT" sz="2000" dirty="0" smtClean="0">
                <a:latin typeface="Myriad Pro"/>
              </a:rPr>
              <a:t>International </a:t>
            </a:r>
            <a:r>
              <a:rPr lang="lt-LT" altLang="lt-LT" sz="2000" dirty="0" err="1" smtClean="0">
                <a:latin typeface="Myriad Pro"/>
              </a:rPr>
              <a:t>Students</a:t>
            </a:r>
            <a:endParaRPr lang="lt-LT" altLang="lt-LT" sz="2000" dirty="0" smtClean="0">
              <a:latin typeface="Myriad Pro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lt-LT" altLang="lt-LT" sz="2000" dirty="0" err="1">
                <a:latin typeface="Myriad Pro"/>
              </a:rPr>
              <a:t>F</a:t>
            </a:r>
            <a:r>
              <a:rPr lang="lt-LT" altLang="lt-LT" sz="2000" dirty="0" err="1" smtClean="0">
                <a:latin typeface="Myriad Pro"/>
              </a:rPr>
              <a:t>ull-time</a:t>
            </a:r>
            <a:r>
              <a:rPr lang="lt-LT" altLang="lt-LT" sz="2000" dirty="0" smtClean="0">
                <a:latin typeface="Myriad Pro"/>
              </a:rPr>
              <a:t> </a:t>
            </a:r>
            <a:r>
              <a:rPr lang="lt-LT" altLang="lt-LT" sz="2000" dirty="0" err="1" smtClean="0">
                <a:latin typeface="Myriad Pro"/>
              </a:rPr>
              <a:t>staff</a:t>
            </a:r>
            <a:r>
              <a:rPr lang="lt-LT" altLang="lt-LT" sz="2000" dirty="0" smtClean="0">
                <a:latin typeface="Myriad Pro"/>
              </a:rPr>
              <a:t>: ~ 600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lt-LT" sz="2000" dirty="0" smtClean="0">
                <a:latin typeface="Myriad Pro"/>
              </a:rPr>
              <a:t>Number of S</a:t>
            </a:r>
            <a:r>
              <a:rPr lang="lt-LT" altLang="lt-LT" sz="2000" dirty="0" err="1" smtClean="0">
                <a:latin typeface="Myriad Pro"/>
              </a:rPr>
              <a:t>tud</a:t>
            </a:r>
            <a:r>
              <a:rPr lang="en-US" altLang="lt-LT" sz="2000" dirty="0" smtClean="0">
                <a:latin typeface="Myriad Pro"/>
              </a:rPr>
              <a:t>y</a:t>
            </a:r>
            <a:r>
              <a:rPr lang="lt-LT" altLang="lt-LT" sz="2000" dirty="0" smtClean="0">
                <a:latin typeface="Myriad Pro"/>
              </a:rPr>
              <a:t> </a:t>
            </a:r>
            <a:r>
              <a:rPr lang="lt-LT" altLang="lt-LT" sz="2000" dirty="0" err="1" smtClean="0">
                <a:latin typeface="Myriad Pro"/>
              </a:rPr>
              <a:t>programm</a:t>
            </a:r>
            <a:r>
              <a:rPr lang="en-US" altLang="lt-LT" sz="2000" dirty="0" smtClean="0">
                <a:latin typeface="Myriad Pro"/>
              </a:rPr>
              <a:t>e</a:t>
            </a:r>
            <a:r>
              <a:rPr lang="lt-LT" altLang="lt-LT" sz="2000" dirty="0" smtClean="0">
                <a:latin typeface="Myriad Pro"/>
              </a:rPr>
              <a:t>s: 110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2000" dirty="0"/>
              <a:t>Bachelor (3,5-4 y.), Master (1,5-2 y</a:t>
            </a:r>
            <a:r>
              <a:rPr lang="en-US" sz="2000" dirty="0" smtClean="0"/>
              <a:t>.),</a:t>
            </a:r>
            <a:endParaRPr lang="lt-LT" sz="2000" dirty="0" smtClean="0"/>
          </a:p>
          <a:p>
            <a:pPr fontAlgn="base">
              <a:spcAft>
                <a:spcPct val="0"/>
              </a:spcAft>
              <a:defRPr/>
            </a:pPr>
            <a:r>
              <a:rPr lang="en-US" sz="2000" dirty="0" smtClean="0"/>
              <a:t>MBA </a:t>
            </a:r>
            <a:r>
              <a:rPr lang="en-US" sz="2000" dirty="0"/>
              <a:t>(1 y.) Doctoral (4 y.) degree studies</a:t>
            </a:r>
          </a:p>
          <a:p>
            <a:pPr fontAlgn="base">
              <a:spcAft>
                <a:spcPct val="0"/>
              </a:spcAft>
              <a:defRPr/>
            </a:pPr>
            <a:endParaRPr lang="lt-LT" sz="1100" dirty="0" smtClean="0"/>
          </a:p>
          <a:p>
            <a:pPr fontAlgn="base">
              <a:spcAft>
                <a:spcPct val="0"/>
              </a:spcAft>
              <a:defRPr/>
            </a:pPr>
            <a:r>
              <a:rPr lang="en-US" sz="2000" dirty="0" smtClean="0"/>
              <a:t>Focus </a:t>
            </a:r>
            <a:r>
              <a:rPr lang="en-US" sz="2000" dirty="0"/>
              <a:t>areas: </a:t>
            </a:r>
            <a:r>
              <a:rPr lang="lt-LT" sz="2000" b="1" dirty="0"/>
              <a:t>SOCIAL </a:t>
            </a:r>
            <a:r>
              <a:rPr lang="lt-LT" sz="2000" b="1" dirty="0" smtClean="0"/>
              <a:t>SCIENCES</a:t>
            </a:r>
            <a:r>
              <a:rPr lang="lt-LT" sz="2000" dirty="0" smtClean="0"/>
              <a:t>:</a:t>
            </a:r>
          </a:p>
          <a:p>
            <a:pPr>
              <a:defRPr/>
            </a:pPr>
            <a:r>
              <a:rPr lang="en-US" sz="2000" dirty="0"/>
              <a:t>Law,</a:t>
            </a:r>
            <a:r>
              <a:rPr lang="lt-LT" sz="2000" dirty="0"/>
              <a:t> </a:t>
            </a:r>
            <a:r>
              <a:rPr lang="en-US" sz="2000" dirty="0"/>
              <a:t>Public Administration, </a:t>
            </a:r>
            <a:r>
              <a:rPr lang="en-US" sz="2000" dirty="0" smtClean="0"/>
              <a:t>Public</a:t>
            </a:r>
            <a:endParaRPr lang="lt-LT" sz="2000" dirty="0" smtClean="0"/>
          </a:p>
          <a:p>
            <a:pPr>
              <a:defRPr/>
            </a:pPr>
            <a:r>
              <a:rPr lang="en-US" sz="2000" dirty="0" smtClean="0"/>
              <a:t>Security</a:t>
            </a:r>
            <a:r>
              <a:rPr lang="en-US" sz="2000" dirty="0"/>
              <a:t>, Political  Science, </a:t>
            </a:r>
            <a:r>
              <a:rPr lang="en-US" sz="2000" dirty="0" smtClean="0"/>
              <a:t>Economics,</a:t>
            </a:r>
            <a:endParaRPr lang="lt-LT" sz="2000" dirty="0" smtClean="0"/>
          </a:p>
          <a:p>
            <a:pPr>
              <a:defRPr/>
            </a:pPr>
            <a:r>
              <a:rPr lang="en-US" sz="2000" dirty="0" smtClean="0"/>
              <a:t>Business</a:t>
            </a:r>
            <a:r>
              <a:rPr lang="lt-LT" sz="2000" dirty="0" smtClean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en-US" sz="2000" dirty="0"/>
              <a:t>Management, </a:t>
            </a:r>
            <a:r>
              <a:rPr lang="en-US" sz="2000" dirty="0" smtClean="0"/>
              <a:t>Finances,</a:t>
            </a:r>
            <a:endParaRPr lang="lt-LT" sz="2000" dirty="0" smtClean="0"/>
          </a:p>
          <a:p>
            <a:pPr>
              <a:defRPr/>
            </a:pPr>
            <a:r>
              <a:rPr lang="en-US" sz="2000" dirty="0" smtClean="0"/>
              <a:t>Informatics</a:t>
            </a:r>
            <a:r>
              <a:rPr lang="en-US" sz="2000" dirty="0"/>
              <a:t>, </a:t>
            </a:r>
            <a:r>
              <a:rPr lang="lt-LT" sz="2000" dirty="0" err="1"/>
              <a:t>Communication</a:t>
            </a:r>
            <a:r>
              <a:rPr lang="lt-LT" sz="2000" dirty="0"/>
              <a:t>, </a:t>
            </a:r>
            <a:r>
              <a:rPr lang="en-US" sz="2000" dirty="0" smtClean="0"/>
              <a:t>Psychology,</a:t>
            </a:r>
            <a:endParaRPr lang="lt-LT" sz="2000" dirty="0" smtClean="0"/>
          </a:p>
          <a:p>
            <a:pPr>
              <a:defRPr/>
            </a:pPr>
            <a:r>
              <a:rPr lang="en-US" sz="2000" dirty="0" smtClean="0"/>
              <a:t>Social </a:t>
            </a:r>
            <a:r>
              <a:rPr lang="en-US" sz="2000" dirty="0"/>
              <a:t>Work, Sociology, </a:t>
            </a:r>
            <a:r>
              <a:rPr lang="en-US" sz="2000" dirty="0" smtClean="0"/>
              <a:t>Philology,</a:t>
            </a:r>
            <a:endParaRPr lang="lt-LT" sz="2000" dirty="0" smtClean="0"/>
          </a:p>
          <a:p>
            <a:pPr>
              <a:defRPr/>
            </a:pPr>
            <a:r>
              <a:rPr lang="en-US" sz="2000" dirty="0" smtClean="0"/>
              <a:t>Education</a:t>
            </a:r>
            <a:r>
              <a:rPr lang="en-US" sz="2000" dirty="0"/>
              <a:t>, etc.</a:t>
            </a:r>
            <a:endParaRPr lang="lt-LT" sz="2000" dirty="0"/>
          </a:p>
          <a:p>
            <a:pPr fontAlgn="base">
              <a:spcAft>
                <a:spcPct val="0"/>
              </a:spcAft>
              <a:defRPr/>
            </a:pPr>
            <a:endParaRPr lang="lt-LT" altLang="lt-LT" sz="2000" dirty="0" smtClean="0">
              <a:latin typeface="Myria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038" y="465138"/>
            <a:ext cx="51085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lt-L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Some Facts about MRU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pic>
        <p:nvPicPr>
          <p:cNvPr id="11269" name="Picture 3" descr="_DSC15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268413"/>
            <a:ext cx="3330078" cy="350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8888" y="404813"/>
            <a:ext cx="7902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/>
                <a:cs typeface="Times New Roman" pitchFamily="18" charset="0"/>
              </a:rPr>
              <a:t>MRU Faculties</a:t>
            </a:r>
            <a:r>
              <a:rPr lang="lt-L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/>
                <a:cs typeface="Times New Roman" pitchFamily="18" charset="0"/>
              </a:rPr>
              <a:t> </a:t>
            </a:r>
            <a:r>
              <a:rPr lang="lt-LT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/>
                <a:cs typeface="Times New Roman" pitchFamily="18" charset="0"/>
              </a:rPr>
              <a:t>and</a:t>
            </a:r>
            <a:r>
              <a:rPr lang="lt-L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/>
                <a:cs typeface="Times New Roman" pitchFamily="18" charset="0"/>
              </a:rPr>
              <a:t> </a:t>
            </a:r>
            <a:r>
              <a:rPr lang="lt-LT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/>
                <a:cs typeface="Times New Roman" pitchFamily="18" charset="0"/>
              </a:rPr>
              <a:t>Institutes</a:t>
            </a:r>
            <a:endParaRPr lang="lt-LT" sz="3600" dirty="0">
              <a:effectLst>
                <a:outerShdw blurRad="38100" dist="38100" dir="2700000" algn="tl">
                  <a:srgbClr val="C0C0C0"/>
                </a:outerShdw>
              </a:effectLst>
              <a:latin typeface="Myriad Pro"/>
            </a:endParaRP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269875" y="1341438"/>
            <a:ext cx="4103688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lt-LT" altLang="lt-LT" sz="3000" b="1" dirty="0" err="1" smtClean="0">
                <a:cs typeface="Times New Roman" panose="02020603050405020304" pitchFamily="18" charset="0"/>
              </a:rPr>
              <a:t>Faculties</a:t>
            </a:r>
            <a:endParaRPr lang="lt-LT" altLang="lt-LT" sz="3000" b="1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 smtClean="0">
                <a:cs typeface="Times New Roman" panose="02020603050405020304" pitchFamily="18" charset="0"/>
              </a:rPr>
              <a:t>Faculty of Economics and Business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 smtClean="0">
                <a:cs typeface="Times New Roman" panose="02020603050405020304" pitchFamily="18" charset="0"/>
              </a:rPr>
              <a:t>Faculty of P</a:t>
            </a:r>
            <a:r>
              <a:rPr lang="lt-LT" altLang="lt-LT" sz="1800" dirty="0" err="1" smtClean="0">
                <a:cs typeface="Times New Roman" panose="02020603050405020304" pitchFamily="18" charset="0"/>
              </a:rPr>
              <a:t>ublic</a:t>
            </a:r>
            <a:r>
              <a:rPr lang="lt-LT" altLang="lt-LT" sz="1800" dirty="0" smtClean="0">
                <a:cs typeface="Times New Roman" panose="02020603050405020304" pitchFamily="18" charset="0"/>
              </a:rPr>
              <a:t> </a:t>
            </a:r>
            <a:r>
              <a:rPr lang="lt-LT" altLang="lt-LT" sz="1800" dirty="0" err="1" smtClean="0">
                <a:cs typeface="Times New Roman" panose="02020603050405020304" pitchFamily="18" charset="0"/>
              </a:rPr>
              <a:t>Governance</a:t>
            </a:r>
            <a:endParaRPr lang="en-GB" altLang="lt-LT" sz="1800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 smtClean="0">
                <a:cs typeface="Times New Roman" panose="02020603050405020304" pitchFamily="18" charset="0"/>
              </a:rPr>
              <a:t>Faculty of Law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 smtClean="0">
                <a:cs typeface="Times New Roman" panose="02020603050405020304" pitchFamily="18" charset="0"/>
              </a:rPr>
              <a:t>Faculty of Public Security</a:t>
            </a:r>
            <a:r>
              <a:rPr lang="lt-LT" altLang="lt-LT" sz="1800" dirty="0" smtClean="0">
                <a:cs typeface="Times New Roman" panose="02020603050405020304" pitchFamily="18" charset="0"/>
              </a:rPr>
              <a:t> (</a:t>
            </a:r>
            <a:r>
              <a:rPr lang="lt-LT" altLang="lt-LT" sz="1800" dirty="0" err="1" smtClean="0">
                <a:cs typeface="Times New Roman" panose="02020603050405020304" pitchFamily="18" charset="0"/>
              </a:rPr>
              <a:t>in</a:t>
            </a:r>
            <a:r>
              <a:rPr lang="lt-LT" altLang="lt-LT" sz="1800" dirty="0" smtClean="0">
                <a:cs typeface="Times New Roman" panose="02020603050405020304" pitchFamily="18" charset="0"/>
              </a:rPr>
              <a:t> Kaunas)</a:t>
            </a:r>
            <a:endParaRPr lang="en-GB" altLang="lt-LT" sz="18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lt-LT" sz="3000" b="1" dirty="0" smtClean="0"/>
              <a:t>Institutes</a:t>
            </a:r>
            <a:endParaRPr lang="en-GB" altLang="lt-LT" sz="30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 smtClean="0"/>
              <a:t>Institute of Communication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 smtClean="0"/>
              <a:t>Institute of Educational Sciences and Social Work</a:t>
            </a:r>
            <a:endParaRPr lang="lt-LT" altLang="lt-LT" sz="18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/>
              <a:t>Institute </a:t>
            </a:r>
            <a:r>
              <a:rPr lang="en-GB" altLang="lt-LT" sz="1800" dirty="0" smtClean="0"/>
              <a:t>of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Humanities</a:t>
            </a:r>
            <a:endParaRPr lang="lt-LT" altLang="lt-LT" sz="18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lt-LT" sz="1800" dirty="0"/>
              <a:t>Institute </a:t>
            </a:r>
            <a:r>
              <a:rPr lang="en-GB" altLang="lt-LT" sz="1800" dirty="0" smtClean="0"/>
              <a:t>of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Psychology</a:t>
            </a:r>
            <a:endParaRPr lang="lt-LT" altLang="lt-LT" sz="18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GB" altLang="lt-LT" sz="20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7" descr="Stud_p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844675"/>
            <a:ext cx="4068762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lt-LT" sz="3600" b="1" smtClean="0">
                <a:latin typeface="Myriad Pro" pitchFamily="34" charset="0"/>
              </a:rPr>
              <a:t>Moodle based </a:t>
            </a:r>
            <a:r>
              <a:rPr lang="lt-LT" altLang="lt-LT" sz="3600" b="1" smtClean="0">
                <a:latin typeface="Myriad Pro" pitchFamily="34" charset="0"/>
              </a:rPr>
              <a:t>Environment </a:t>
            </a:r>
            <a:r>
              <a:rPr lang="en-US" altLang="lt-LT" sz="3600" b="1" smtClean="0">
                <a:latin typeface="Myriad Pro" pitchFamily="34" charset="0"/>
              </a:rPr>
              <a:t/>
            </a:r>
            <a:br>
              <a:rPr lang="en-US" altLang="lt-LT" sz="3600" b="1" smtClean="0">
                <a:latin typeface="Myriad Pro" pitchFamily="34" charset="0"/>
              </a:rPr>
            </a:br>
            <a:r>
              <a:rPr lang="en-US" altLang="lt-LT" sz="3600" b="1" smtClean="0">
                <a:latin typeface="Myriad Pro" pitchFamily="34" charset="0"/>
              </a:rPr>
              <a:t>for Virtual Studies</a:t>
            </a:r>
            <a:endParaRPr lang="lt-LT" altLang="lt-LT" sz="3600" b="1" smtClean="0">
              <a:latin typeface="Myriad Pro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4941888"/>
            <a:ext cx="6840538" cy="7191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lt-LT" sz="2000" smtClean="0">
                <a:latin typeface="Myriad Pro" pitchFamily="34" charset="0"/>
              </a:rPr>
              <a:t>Using </a:t>
            </a:r>
            <a:r>
              <a:rPr lang="lt-LT" altLang="lt-LT" sz="2000" smtClean="0">
                <a:latin typeface="Myriad Pro" pitchFamily="34" charset="0"/>
              </a:rPr>
              <a:t>Moodle platform in MRU since 2005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27163"/>
            <a:ext cx="554037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98438"/>
            <a:ext cx="4175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lt-LT" altLang="lt-LT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Virtual</a:t>
            </a:r>
            <a:r>
              <a:rPr lang="lt-LT" altLang="lt-LT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lt-LT" altLang="lt-LT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lt-LT" altLang="lt-LT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tudies</a:t>
            </a:r>
            <a:endParaRPr lang="en-GB" altLang="lt-LT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341438"/>
            <a:ext cx="5184775" cy="38163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lt-LT" altLang="lt-LT" sz="1800" b="1" dirty="0" err="1" smtClean="0"/>
              <a:t>Some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Facts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in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Numbers</a:t>
            </a:r>
            <a:endParaRPr lang="lt-LT" altLang="lt-LT" sz="1800" b="1" dirty="0" smtClean="0"/>
          </a:p>
          <a:p>
            <a:pPr eaLnBrk="1" hangingPunct="1">
              <a:defRPr/>
            </a:pPr>
            <a:r>
              <a:rPr lang="lt-LT" altLang="lt-LT" sz="1800" dirty="0" err="1" smtClean="0"/>
              <a:t>Registered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Moodle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users</a:t>
            </a:r>
            <a:r>
              <a:rPr lang="lt-LT" altLang="lt-LT" sz="1800" dirty="0" smtClean="0"/>
              <a:t> </a:t>
            </a:r>
            <a:r>
              <a:rPr lang="en-GB" altLang="lt-LT" sz="1800" dirty="0" smtClean="0"/>
              <a:t>–</a:t>
            </a:r>
            <a:r>
              <a:rPr lang="lt-LT" altLang="lt-LT" sz="1800" dirty="0" smtClean="0"/>
              <a:t>10300</a:t>
            </a:r>
          </a:p>
          <a:p>
            <a:pPr eaLnBrk="1" hangingPunct="1">
              <a:defRPr/>
            </a:pPr>
            <a:r>
              <a:rPr lang="lt-LT" altLang="lt-LT" sz="1800" dirty="0" err="1"/>
              <a:t>All</a:t>
            </a:r>
            <a:r>
              <a:rPr lang="lt-LT" altLang="lt-LT" sz="1800" dirty="0"/>
              <a:t> </a:t>
            </a:r>
            <a:r>
              <a:rPr lang="lt-LT" altLang="lt-LT" sz="1800" dirty="0" err="1"/>
              <a:t>lecturers</a:t>
            </a:r>
            <a:r>
              <a:rPr lang="lt-LT" altLang="lt-LT" sz="1800" dirty="0"/>
              <a:t> </a:t>
            </a:r>
            <a:r>
              <a:rPr lang="lt-LT" altLang="lt-LT" sz="1800" dirty="0" err="1"/>
              <a:t>have</a:t>
            </a:r>
            <a:r>
              <a:rPr lang="lt-LT" altLang="lt-LT" sz="1800" dirty="0"/>
              <a:t> </a:t>
            </a:r>
            <a:r>
              <a:rPr lang="en-US" altLang="lt-LT" sz="1800" dirty="0"/>
              <a:t>over 4000 </a:t>
            </a:r>
            <a:r>
              <a:rPr lang="lt-LT" altLang="lt-LT" sz="1800" dirty="0" err="1"/>
              <a:t>Moodle</a:t>
            </a:r>
            <a:r>
              <a:rPr lang="lt-LT" altLang="lt-LT" sz="1800" dirty="0"/>
              <a:t> </a:t>
            </a:r>
            <a:r>
              <a:rPr lang="lt-LT" altLang="lt-LT" sz="1800" dirty="0" err="1"/>
              <a:t>virtual</a:t>
            </a:r>
            <a:r>
              <a:rPr lang="lt-LT" altLang="lt-LT" sz="1800" dirty="0"/>
              <a:t> </a:t>
            </a:r>
            <a:r>
              <a:rPr lang="lt-LT" altLang="lt-LT" sz="1800" dirty="0" err="1" smtClean="0"/>
              <a:t>courses</a:t>
            </a:r>
            <a:endParaRPr lang="lt-LT" altLang="lt-LT" sz="1800" dirty="0" smtClean="0"/>
          </a:p>
          <a:p>
            <a:pPr eaLnBrk="1" hangingPunct="1">
              <a:defRPr/>
            </a:pPr>
            <a:r>
              <a:rPr lang="lt-LT" altLang="lt-LT" sz="1800" dirty="0" err="1"/>
              <a:t>Distance</a:t>
            </a:r>
            <a:r>
              <a:rPr lang="lt-LT" altLang="lt-LT" sz="1800" dirty="0"/>
              <a:t> </a:t>
            </a:r>
            <a:r>
              <a:rPr lang="lt-LT" altLang="lt-LT" sz="1800" dirty="0" err="1"/>
              <a:t>learning</a:t>
            </a:r>
            <a:r>
              <a:rPr lang="lt-LT" altLang="lt-LT" sz="1800" dirty="0"/>
              <a:t> (</a:t>
            </a:r>
            <a:r>
              <a:rPr lang="lt-LT" altLang="lt-LT" sz="1800" dirty="0" err="1"/>
              <a:t>blended</a:t>
            </a:r>
            <a:r>
              <a:rPr lang="lt-LT" altLang="lt-LT" sz="1800" dirty="0"/>
              <a:t>) - 3 </a:t>
            </a:r>
            <a:r>
              <a:rPr lang="lt-LT" altLang="lt-LT" sz="1800" dirty="0" err="1"/>
              <a:t>Master</a:t>
            </a:r>
            <a:r>
              <a:rPr lang="lt-LT" altLang="lt-LT" sz="1800" dirty="0"/>
              <a:t> </a:t>
            </a:r>
            <a:r>
              <a:rPr lang="lt-LT" altLang="lt-LT" sz="1800" dirty="0" err="1"/>
              <a:t>and</a:t>
            </a:r>
            <a:r>
              <a:rPr lang="lt-LT" altLang="lt-LT" sz="1800" dirty="0"/>
              <a:t> 4 </a:t>
            </a:r>
            <a:r>
              <a:rPr lang="lt-LT" altLang="lt-LT" sz="1800" dirty="0" err="1"/>
              <a:t>Bachelor</a:t>
            </a:r>
            <a:r>
              <a:rPr lang="lt-LT" altLang="lt-LT" sz="1800" dirty="0"/>
              <a:t> </a:t>
            </a:r>
            <a:r>
              <a:rPr lang="lt-LT" altLang="lt-LT" sz="1800" dirty="0" err="1"/>
              <a:t>program</a:t>
            </a:r>
            <a:r>
              <a:rPr lang="en-US" altLang="lt-LT" sz="1800" dirty="0"/>
              <a:t>me</a:t>
            </a:r>
            <a:r>
              <a:rPr lang="lt-LT" altLang="lt-LT" sz="1800" dirty="0" smtClean="0"/>
              <a:t>s</a:t>
            </a:r>
          </a:p>
          <a:p>
            <a:pPr eaLnBrk="1" hangingPunct="1">
              <a:defRPr/>
            </a:pPr>
            <a:r>
              <a:rPr lang="lt-LT" altLang="lt-LT" sz="1800" dirty="0" err="1"/>
              <a:t>Students</a:t>
            </a:r>
            <a:r>
              <a:rPr lang="lt-LT" altLang="lt-LT" sz="1800" dirty="0"/>
              <a:t>, </a:t>
            </a:r>
            <a:r>
              <a:rPr lang="lt-LT" altLang="lt-LT" sz="1800" dirty="0" err="1"/>
              <a:t>studying</a:t>
            </a:r>
            <a:r>
              <a:rPr lang="lt-LT" altLang="lt-LT" sz="1800" dirty="0"/>
              <a:t> </a:t>
            </a:r>
            <a:r>
              <a:rPr lang="lt-LT" altLang="lt-LT" sz="1800" dirty="0" err="1"/>
              <a:t>remotely</a:t>
            </a:r>
            <a:r>
              <a:rPr lang="lt-LT" altLang="lt-LT" sz="1800" dirty="0"/>
              <a:t> - </a:t>
            </a:r>
            <a:r>
              <a:rPr lang="lt-LT" altLang="lt-LT" sz="1800" dirty="0" smtClean="0"/>
              <a:t>142</a:t>
            </a:r>
            <a:endParaRPr lang="en-GB" altLang="lt-LT" sz="1800" dirty="0" smtClean="0"/>
          </a:p>
          <a:p>
            <a:pPr eaLnBrk="1" hangingPunct="1">
              <a:defRPr/>
            </a:pPr>
            <a:r>
              <a:rPr lang="lt-LT" altLang="lt-LT" sz="1800" dirty="0" smtClean="0"/>
              <a:t>E-</a:t>
            </a:r>
            <a:r>
              <a:rPr lang="lt-LT" altLang="lt-LT" sz="1800" dirty="0" err="1" smtClean="0"/>
              <a:t>books</a:t>
            </a:r>
            <a:r>
              <a:rPr lang="lt-LT" altLang="lt-LT" sz="1800" dirty="0" smtClean="0"/>
              <a:t> </a:t>
            </a:r>
            <a:r>
              <a:rPr lang="en-GB" altLang="lt-LT" sz="1800" dirty="0" smtClean="0"/>
              <a:t>– </a:t>
            </a:r>
            <a:r>
              <a:rPr lang="lt-LT" altLang="lt-LT" sz="1800" dirty="0" smtClean="0"/>
              <a:t> 200</a:t>
            </a:r>
            <a:endParaRPr lang="en-GB" altLang="lt-LT" sz="1800" dirty="0" smtClean="0"/>
          </a:p>
          <a:p>
            <a:pPr eaLnBrk="1" hangingPunct="1">
              <a:defRPr/>
            </a:pPr>
            <a:r>
              <a:rPr lang="lt-LT" altLang="lt-LT" sz="1800" dirty="0" err="1" smtClean="0"/>
              <a:t>Video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records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of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lectures</a:t>
            </a:r>
            <a:r>
              <a:rPr lang="lt-LT" altLang="lt-LT" sz="1800" dirty="0" smtClean="0"/>
              <a:t> </a:t>
            </a:r>
            <a:r>
              <a:rPr lang="en-GB" altLang="lt-LT" sz="1800" dirty="0" smtClean="0"/>
              <a:t>– </a:t>
            </a:r>
            <a:r>
              <a:rPr lang="lt-LT" altLang="lt-LT" sz="1800" dirty="0" err="1" smtClean="0"/>
              <a:t>more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than</a:t>
            </a:r>
            <a:r>
              <a:rPr lang="lt-LT" altLang="lt-LT" sz="1800" dirty="0" smtClean="0"/>
              <a:t> 800</a:t>
            </a:r>
          </a:p>
          <a:p>
            <a:pPr eaLnBrk="1" hangingPunct="1">
              <a:defRPr/>
            </a:pPr>
            <a:r>
              <a:rPr lang="lt-LT" altLang="lt-LT" sz="1800" dirty="0" err="1" smtClean="0"/>
              <a:t>Distance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examination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with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recording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provid</a:t>
            </a:r>
            <a:r>
              <a:rPr lang="en-US" altLang="lt-LT" sz="1800" dirty="0" err="1" smtClean="0"/>
              <a:t>ed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by</a:t>
            </a:r>
            <a:r>
              <a:rPr lang="lt-LT" altLang="lt-LT" sz="1800" dirty="0" smtClean="0"/>
              <a:t> Digital </a:t>
            </a:r>
            <a:r>
              <a:rPr lang="lt-LT" altLang="lt-LT" sz="1800" dirty="0" err="1" smtClean="0"/>
              <a:t>Studies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employee</a:t>
            </a:r>
            <a:r>
              <a:rPr lang="lt-LT" altLang="lt-LT" sz="1800" dirty="0" smtClean="0"/>
              <a:t> – </a:t>
            </a:r>
            <a:r>
              <a:rPr lang="lt-LT" altLang="lt-LT" sz="1800" dirty="0" err="1" smtClean="0"/>
              <a:t>about</a:t>
            </a:r>
            <a:r>
              <a:rPr lang="lt-LT" altLang="lt-LT" sz="1800" dirty="0" smtClean="0"/>
              <a:t> 30 </a:t>
            </a:r>
            <a:r>
              <a:rPr lang="en-US" altLang="lt-LT" sz="1800" dirty="0" smtClean="0"/>
              <a:t>per </a:t>
            </a:r>
            <a:r>
              <a:rPr lang="lt-LT" altLang="lt-LT" sz="1800" dirty="0" err="1" smtClean="0"/>
              <a:t>academic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year</a:t>
            </a:r>
            <a:r>
              <a:rPr lang="lt-LT" altLang="lt-LT" sz="1800" dirty="0" smtClean="0"/>
              <a:t> </a:t>
            </a:r>
          </a:p>
          <a:p>
            <a:pPr eaLnBrk="1" hangingPunct="1">
              <a:defRPr/>
            </a:pPr>
            <a:endParaRPr lang="en-GB" altLang="lt-LT" sz="1800" dirty="0" smtClean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0099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2924175"/>
            <a:ext cx="3168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urinio vietos rezervavimo ženklas 1"/>
          <p:cNvSpPr>
            <a:spLocks noGrp="1"/>
          </p:cNvSpPr>
          <p:nvPr>
            <p:ph idx="1"/>
          </p:nvPr>
        </p:nvSpPr>
        <p:spPr>
          <a:xfrm>
            <a:off x="900113" y="476250"/>
            <a:ext cx="8172450" cy="3673475"/>
          </a:xfrm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lt-LT" altLang="lt-LT" sz="3200" b="1" dirty="0" err="1" smtClean="0"/>
              <a:t>Conferencing</a:t>
            </a:r>
            <a:r>
              <a:rPr lang="en-US" altLang="lt-LT" sz="3200" b="1" dirty="0" smtClean="0"/>
              <a:t> Technologies</a:t>
            </a:r>
            <a:r>
              <a:rPr lang="lt-LT" altLang="lt-LT" sz="3200" b="1" dirty="0" smtClean="0"/>
              <a:t> </a:t>
            </a:r>
          </a:p>
          <a:p>
            <a:pPr fontAlgn="base">
              <a:spcAft>
                <a:spcPct val="0"/>
              </a:spcAft>
              <a:defRPr/>
            </a:pPr>
            <a:endParaRPr lang="lt-LT" altLang="lt-LT" sz="1000" b="1" dirty="0" smtClean="0"/>
          </a:p>
          <a:p>
            <a:pPr marL="285750" indent="-28575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lt-LT" altLang="lt-LT" dirty="0" err="1" smtClean="0"/>
              <a:t>BigBlueButton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Video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conferencing</a:t>
            </a:r>
            <a:r>
              <a:rPr lang="lt-LT" altLang="lt-LT" dirty="0" smtClean="0"/>
              <a:t>, </a:t>
            </a:r>
            <a:r>
              <a:rPr lang="lt-LT" altLang="lt-LT" dirty="0" err="1" smtClean="0"/>
              <a:t>integrate</a:t>
            </a:r>
            <a:r>
              <a:rPr lang="en-US" altLang="lt-LT" dirty="0" smtClean="0"/>
              <a:t>d</a:t>
            </a:r>
            <a:r>
              <a:rPr lang="lt-LT" altLang="lt-LT" dirty="0" smtClean="0"/>
              <a:t> </a:t>
            </a:r>
            <a:r>
              <a:rPr lang="en-US" altLang="lt-LT" dirty="0" smtClean="0"/>
              <a:t>with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Moodle</a:t>
            </a:r>
            <a:endParaRPr lang="lt-LT" altLang="lt-LT" dirty="0" smtClean="0"/>
          </a:p>
          <a:p>
            <a:pPr marL="285750" indent="-28575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lt-LT" altLang="lt-LT" dirty="0" smtClean="0"/>
              <a:t>Skype </a:t>
            </a:r>
            <a:r>
              <a:rPr lang="lt-LT" altLang="lt-LT" dirty="0" err="1" smtClean="0"/>
              <a:t>for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Business</a:t>
            </a:r>
            <a:endParaRPr lang="lt-LT" altLang="lt-LT" dirty="0" smtClean="0"/>
          </a:p>
          <a:p>
            <a:pPr marL="285750" indent="-28575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lt-LT" altLang="lt-LT" dirty="0" err="1"/>
              <a:t>Video</a:t>
            </a:r>
            <a:r>
              <a:rPr lang="lt-LT" altLang="lt-LT" dirty="0"/>
              <a:t> </a:t>
            </a:r>
            <a:r>
              <a:rPr lang="lt-LT" altLang="lt-LT" dirty="0" err="1"/>
              <a:t>bridges</a:t>
            </a:r>
            <a:r>
              <a:rPr lang="lt-LT" altLang="lt-LT" dirty="0"/>
              <a:t> </a:t>
            </a:r>
            <a:r>
              <a:rPr lang="lt-LT" altLang="lt-LT" dirty="0" err="1"/>
              <a:t>with</a:t>
            </a:r>
            <a:r>
              <a:rPr lang="lt-LT" altLang="lt-LT" dirty="0"/>
              <a:t> </a:t>
            </a:r>
            <a:r>
              <a:rPr lang="lt-LT" altLang="lt-LT" dirty="0" err="1"/>
              <a:t>other</a:t>
            </a:r>
            <a:r>
              <a:rPr lang="lt-LT" altLang="lt-LT" dirty="0"/>
              <a:t> </a:t>
            </a:r>
            <a:r>
              <a:rPr lang="lt-LT" altLang="lt-LT" dirty="0" err="1"/>
              <a:t>institutions</a:t>
            </a:r>
            <a:r>
              <a:rPr lang="lt-LT" altLang="lt-LT" dirty="0"/>
              <a:t> </a:t>
            </a:r>
            <a:r>
              <a:rPr lang="lt-LT" altLang="lt-LT" dirty="0" err="1"/>
              <a:t>and</a:t>
            </a:r>
            <a:r>
              <a:rPr lang="lt-LT" altLang="lt-LT" dirty="0"/>
              <a:t> </a:t>
            </a:r>
            <a:r>
              <a:rPr lang="lt-LT" altLang="lt-LT" dirty="0" err="1"/>
              <a:t>countries</a:t>
            </a:r>
            <a:r>
              <a:rPr lang="lt-LT" altLang="lt-LT" dirty="0"/>
              <a:t> </a:t>
            </a:r>
            <a:r>
              <a:rPr lang="lt-LT" altLang="lt-LT" dirty="0" err="1"/>
              <a:t>using</a:t>
            </a:r>
            <a:r>
              <a:rPr lang="lt-LT" altLang="lt-LT" dirty="0"/>
              <a:t> </a:t>
            </a:r>
            <a:r>
              <a:rPr lang="lt-LT" dirty="0" err="1"/>
              <a:t>Cisco</a:t>
            </a:r>
            <a:r>
              <a:rPr lang="lt-LT" dirty="0"/>
              <a:t> </a:t>
            </a:r>
            <a:r>
              <a:rPr lang="lt-LT" dirty="0" err="1"/>
              <a:t>TelePresence</a:t>
            </a:r>
            <a:r>
              <a:rPr lang="lt-LT" dirty="0"/>
              <a:t> MCU</a:t>
            </a:r>
            <a:endParaRPr lang="lt-LT" altLang="lt-LT" dirty="0"/>
          </a:p>
          <a:p>
            <a:pPr fontAlgn="base">
              <a:spcAft>
                <a:spcPct val="0"/>
              </a:spcAft>
              <a:defRPr/>
            </a:pPr>
            <a:endParaRPr lang="en-US" altLang="lt-LT" dirty="0" smtClean="0"/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92463"/>
            <a:ext cx="2552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90174"/>
            <a:ext cx="3034210" cy="2016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136266"/>
            <a:ext cx="20069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t-LT" altLang="lt-LT" sz="600" dirty="0" smtClean="0"/>
              <a:t> </a:t>
            </a:r>
            <a:endParaRPr lang="lt-LT" altLang="lt-L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39750" y="620713"/>
            <a:ext cx="8208963" cy="59039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lt-LT" altLang="lt-LT" sz="4000" b="1" smtClean="0"/>
              <a:t>National Olympiad of Law for schoolchildren</a:t>
            </a:r>
          </a:p>
          <a:p>
            <a:pPr fontAlgn="base">
              <a:spcAft>
                <a:spcPct val="0"/>
              </a:spcAft>
            </a:pPr>
            <a:endParaRPr lang="lt-LT" altLang="lt-LT" sz="4000" b="1" smtClean="0"/>
          </a:p>
          <a:p>
            <a:pPr fontAlgn="base">
              <a:spcAft>
                <a:spcPct val="0"/>
              </a:spcAft>
            </a:pPr>
            <a:endParaRPr lang="lt-LT" altLang="lt-LT" sz="4000" b="1" smtClean="0"/>
          </a:p>
          <a:p>
            <a:pPr fontAlgn="base">
              <a:spcAft>
                <a:spcPct val="0"/>
              </a:spcAft>
            </a:pPr>
            <a:endParaRPr lang="lt-LT" altLang="lt-LT" sz="4000" b="1" smtClean="0"/>
          </a:p>
          <a:p>
            <a:pPr fontAlgn="base">
              <a:spcAft>
                <a:spcPct val="0"/>
              </a:spcAft>
            </a:pPr>
            <a:endParaRPr lang="lt-LT" altLang="lt-LT" sz="2000" b="1" smtClean="0"/>
          </a:p>
          <a:p>
            <a:pPr fontAlgn="base">
              <a:spcAft>
                <a:spcPct val="0"/>
              </a:spcAft>
            </a:pPr>
            <a:r>
              <a:rPr lang="lt-LT" altLang="lt-LT" sz="2000" smtClean="0"/>
              <a:t>Digital Studies Unit  provides the 1st tour of Olympiad in Moodle since 2016 </a:t>
            </a:r>
          </a:p>
          <a:p>
            <a:pPr fontAlgn="base">
              <a:spcAft>
                <a:spcPct val="0"/>
              </a:spcAft>
            </a:pPr>
            <a:r>
              <a:rPr lang="lt-LT" altLang="lt-LT" sz="2000" smtClean="0"/>
              <a:t>About 800 schoolchildren participated remotely from more than 70 schools of Lithuania</a:t>
            </a:r>
          </a:p>
          <a:p>
            <a:pPr fontAlgn="base">
              <a:spcAft>
                <a:spcPct val="0"/>
              </a:spcAft>
            </a:pPr>
            <a:endParaRPr lang="lt-LT" altLang="lt-LT" sz="4000" b="1" smtClean="0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136266"/>
            <a:ext cx="20069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t-LT" altLang="lt-LT" sz="600" smtClean="0"/>
              <a:t> </a:t>
            </a:r>
            <a:endParaRPr lang="lt-LT" altLang="lt-LT" sz="1800" dirty="0"/>
          </a:p>
        </p:txBody>
      </p:sp>
      <p:pic>
        <p:nvPicPr>
          <p:cNvPr id="1638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34559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u_1_ruosiny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mru_1_ruosinys</Template>
  <TotalTime>4188</TotalTime>
  <Words>375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Myriad Pro</vt:lpstr>
      <vt:lpstr>Times New Roman</vt:lpstr>
      <vt:lpstr>Wingdings</vt:lpstr>
      <vt:lpstr>mru_1_ruosinys</vt:lpstr>
      <vt:lpstr>PowerPoint Presentation</vt:lpstr>
      <vt:lpstr>Mykolas Romeris University</vt:lpstr>
      <vt:lpstr>PowerPoint Presentation</vt:lpstr>
      <vt:lpstr>PowerPoint Presentation</vt:lpstr>
      <vt:lpstr>PowerPoint Presentation</vt:lpstr>
      <vt:lpstr>Moodle based Environment  for Virtual Studies</vt:lpstr>
      <vt:lpstr>Virtual Studies</vt:lpstr>
      <vt:lpstr>PowerPoint Presentation</vt:lpstr>
      <vt:lpstr>PowerPoint Presentation</vt:lpstr>
      <vt:lpstr>PowerPoint Presentation</vt:lpstr>
    </vt:vector>
  </TitlesOfParts>
  <Company>Mykolo Romerio Universitetas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MRU</dc:creator>
  <cp:lastModifiedBy>dalia</cp:lastModifiedBy>
  <cp:revision>268</cp:revision>
  <dcterms:created xsi:type="dcterms:W3CDTF">2012-04-23T10:52:25Z</dcterms:created>
  <dcterms:modified xsi:type="dcterms:W3CDTF">2017-09-24T19:26:33Z</dcterms:modified>
</cp:coreProperties>
</file>