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6" r:id="rId18"/>
  </p:sldIdLst>
  <p:sldSz cx="13004800" cy="9753600"/>
  <p:notesSz cx="13004800" cy="97536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10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76375" y="880236"/>
            <a:ext cx="10058400" cy="1578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2725" y="868171"/>
            <a:ext cx="10639348" cy="426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3488" y="4593463"/>
            <a:ext cx="7519670" cy="429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59586" y="9339991"/>
            <a:ext cx="903478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434698" y="9337093"/>
            <a:ext cx="144716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://www.esic.edu/executiv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0.jpg"/><Relationship Id="rId7" Type="http://schemas.openxmlformats.org/officeDocument/2006/relationships/image" Target="../media/image42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hyperlink" Target="http://www.esic.edu/idiomas" TargetMode="Externa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://www.esic.edu/editoria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5.jpg"/><Relationship Id="rId7" Type="http://schemas.openxmlformats.org/officeDocument/2006/relationships/image" Target="../media/image26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obalmarketingcompetition.com/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9.jpg"/><Relationship Id="rId7" Type="http://schemas.openxmlformats.org/officeDocument/2006/relationships/image" Target="../media/image51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hyperlink" Target="http://www.hoyesmarketing.com/" TargetMode="Externa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1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ic.edu/aster" TargetMode="External"/><Relationship Id="rId5" Type="http://schemas.openxmlformats.org/officeDocument/2006/relationships/image" Target="../media/image26.jpg"/><Relationship Id="rId4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56.jpg"/><Relationship Id="rId7" Type="http://schemas.openxmlformats.org/officeDocument/2006/relationships/image" Target="../media/image2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png"/><Relationship Id="rId9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0.jpg"/><Relationship Id="rId7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jpg"/><Relationship Id="rId7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g"/><Relationship Id="rId7" Type="http://schemas.openxmlformats.org/officeDocument/2006/relationships/image" Target="../media/image3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://www.esic.edu/grado" TargetMode="External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://www.esic.edu/postgrad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36.png"/><Relationship Id="rId4" Type="http://schemas.openxmlformats.org/officeDocument/2006/relationships/hyperlink" Target="http://www.esic.edu/postgrad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://www.icem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13608"/>
            <a:ext cx="13004291" cy="4783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15405" y="1344168"/>
            <a:ext cx="685990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20"/>
              </a:lnSpc>
            </a:pPr>
            <a:r>
              <a:rPr sz="3900" b="0" spc="-120" dirty="0">
                <a:latin typeface="Arial"/>
                <a:cs typeface="Arial"/>
              </a:rPr>
              <a:t>CORPORATE</a:t>
            </a:r>
            <a:r>
              <a:rPr sz="3900" b="0" spc="-45" dirty="0">
                <a:latin typeface="Arial"/>
                <a:cs typeface="Arial"/>
              </a:rPr>
              <a:t> </a:t>
            </a:r>
            <a:r>
              <a:rPr sz="3900" b="0" spc="-110" dirty="0">
                <a:latin typeface="Arial"/>
                <a:cs typeface="Arial"/>
              </a:rPr>
              <a:t>PRESENTATION</a:t>
            </a:r>
            <a:endParaRPr sz="3900" dirty="0">
              <a:latin typeface="Arial"/>
              <a:cs typeface="Arial"/>
            </a:endParaRPr>
          </a:p>
          <a:p>
            <a:pPr marL="4356100" algn="r">
              <a:lnSpc>
                <a:spcPts val="5100"/>
              </a:lnSpc>
            </a:pPr>
            <a:r>
              <a:rPr sz="4300" b="1" spc="-40" dirty="0" smtClean="0">
                <a:latin typeface="Lucida Sans"/>
                <a:cs typeface="Lucida Sans"/>
              </a:rPr>
              <a:t>ESIC</a:t>
            </a:r>
            <a:endParaRPr sz="43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3669" y="2731769"/>
            <a:ext cx="246062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96010" algn="l"/>
                <a:tab pos="1463675" algn="l"/>
              </a:tabLst>
            </a:pPr>
            <a:r>
              <a:rPr sz="1100" dirty="0">
                <a:latin typeface="Arial"/>
                <a:cs typeface="Arial"/>
              </a:rPr>
              <a:t>S   P   A</a:t>
            </a:r>
            <a:r>
              <a:rPr sz="1100" spc="1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 </a:t>
            </a:r>
            <a:r>
              <a:rPr sz="1100" spc="1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	</a:t>
            </a:r>
            <a:r>
              <a:rPr sz="1100" dirty="0">
                <a:latin typeface="Trebuchet MS"/>
                <a:cs typeface="Trebuchet MS"/>
              </a:rPr>
              <a:t>&amp;	</a:t>
            </a:r>
            <a:r>
              <a:rPr sz="1100" dirty="0">
                <a:latin typeface="Arial"/>
                <a:cs typeface="Arial"/>
              </a:rPr>
              <a:t>B  R  A  Z  I   </a:t>
            </a:r>
            <a:r>
              <a:rPr sz="1100" spc="11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35032" y="7951825"/>
            <a:ext cx="3463925" cy="1101725"/>
          </a:xfrm>
          <a:custGeom>
            <a:avLst/>
            <a:gdLst/>
            <a:ahLst/>
            <a:cxnLst/>
            <a:rect l="l" t="t" r="r" b="b"/>
            <a:pathLst>
              <a:path w="3463925" h="1101725">
                <a:moveTo>
                  <a:pt x="0" y="1101636"/>
                </a:moveTo>
                <a:lnTo>
                  <a:pt x="3463925" y="1101636"/>
                </a:lnTo>
                <a:lnTo>
                  <a:pt x="3463925" y="0"/>
                </a:lnTo>
                <a:lnTo>
                  <a:pt x="0" y="0"/>
                </a:lnTo>
                <a:lnTo>
                  <a:pt x="0" y="1101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50322" y="7951825"/>
            <a:ext cx="2771140" cy="1101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0944" y="0"/>
            <a:ext cx="4173346" cy="9753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 smtClean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90300" y="8578545"/>
            <a:ext cx="1713991" cy="525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1335" y="4524375"/>
            <a:ext cx="36004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60" dirty="0">
                <a:latin typeface="Trebuchet MS"/>
                <a:cs typeface="Trebuchet MS"/>
              </a:rPr>
              <a:t>B</a:t>
            </a:r>
            <a:r>
              <a:rPr sz="1400" b="1" spc="20" dirty="0">
                <a:latin typeface="Trebuchet MS"/>
                <a:cs typeface="Trebuchet MS"/>
              </a:rPr>
              <a:t>2C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335" y="4921504"/>
            <a:ext cx="4071620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marR="5080" indent="-85090">
              <a:lnSpc>
                <a:spcPts val="1510"/>
              </a:lnSpc>
              <a:buFont typeface="Lucida Sans Unicode"/>
              <a:buChar char="•"/>
              <a:tabLst>
                <a:tab pos="113664" algn="l"/>
              </a:tabLst>
            </a:pPr>
            <a:r>
              <a:rPr sz="1400" spc="-25" dirty="0">
                <a:latin typeface="Arial"/>
                <a:cs typeface="Arial"/>
              </a:rPr>
              <a:t>Flexible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adaptable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formats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methodologies  </a:t>
            </a:r>
            <a:r>
              <a:rPr sz="1400" spc="25" dirty="0">
                <a:latin typeface="Arial"/>
                <a:cs typeface="Arial"/>
              </a:rPr>
              <a:t>for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professional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personal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life.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335" y="5900165"/>
            <a:ext cx="4059554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 indent="-100965">
              <a:lnSpc>
                <a:spcPts val="1595"/>
              </a:lnSpc>
              <a:buChar char="•"/>
              <a:tabLst>
                <a:tab pos="114300" algn="l"/>
              </a:tabLst>
            </a:pPr>
            <a:r>
              <a:rPr sz="1400" spc="-70" dirty="0">
                <a:latin typeface="Lucida Sans Unicode"/>
                <a:cs typeface="Lucida Sans Unicode"/>
              </a:rPr>
              <a:t>Qualification </a:t>
            </a:r>
            <a:r>
              <a:rPr sz="1400" spc="-80" dirty="0">
                <a:latin typeface="Lucida Sans Unicode"/>
                <a:cs typeface="Lucida Sans Unicode"/>
              </a:rPr>
              <a:t>programmes, </a:t>
            </a:r>
            <a:r>
              <a:rPr sz="1400" spc="-85" dirty="0">
                <a:latin typeface="Lucida Sans Unicode"/>
                <a:cs typeface="Lucida Sans Unicode"/>
              </a:rPr>
              <a:t>retraining</a:t>
            </a:r>
            <a:r>
              <a:rPr sz="1400" spc="-85" dirty="0">
                <a:latin typeface="Arial"/>
                <a:cs typeface="Arial"/>
              </a:rPr>
              <a:t>,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  <a:p>
            <a:pPr marL="97790">
              <a:lnSpc>
                <a:spcPts val="1595"/>
              </a:lnSpc>
            </a:pPr>
            <a:r>
              <a:rPr sz="1400" spc="-10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lifelong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learning.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28480" y="8031695"/>
            <a:ext cx="2818130" cy="401320"/>
          </a:xfrm>
          <a:custGeom>
            <a:avLst/>
            <a:gdLst/>
            <a:ahLst/>
            <a:cxnLst/>
            <a:rect l="l" t="t" r="r" b="b"/>
            <a:pathLst>
              <a:path w="2818129" h="401320">
                <a:moveTo>
                  <a:pt x="0" y="400977"/>
                </a:moveTo>
                <a:lnTo>
                  <a:pt x="2817876" y="400977"/>
                </a:lnTo>
                <a:lnTo>
                  <a:pt x="2817876" y="0"/>
                </a:lnTo>
                <a:lnTo>
                  <a:pt x="0" y="0"/>
                </a:lnTo>
                <a:lnTo>
                  <a:pt x="0" y="400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662286" y="8027161"/>
            <a:ext cx="234886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85" dirty="0">
                <a:latin typeface="Calibri"/>
                <a:cs typeface="Calibri"/>
                <a:hlinkClick r:id="rId4"/>
              </a:rPr>
              <a:t>www.esic.edu/</a:t>
            </a:r>
            <a:r>
              <a:rPr sz="2000" spc="-85" dirty="0">
                <a:solidFill>
                  <a:srgbClr val="800000"/>
                </a:solidFill>
                <a:latin typeface="Calibri"/>
                <a:cs typeface="Calibri"/>
                <a:hlinkClick r:id="rId4"/>
              </a:rPr>
              <a:t>executive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7598" y="11741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412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9879" y="101473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61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598" y="100203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5400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1792" y="101434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4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" dirty="0">
                <a:solidFill>
                  <a:srgbClr val="8D1A24"/>
                </a:solidFill>
              </a:rPr>
              <a:t>EXECUTIVE </a:t>
            </a:r>
            <a:r>
              <a:rPr b="0" spc="-155" dirty="0">
                <a:solidFill>
                  <a:srgbClr val="8D1A24"/>
                </a:solidFill>
                <a:latin typeface="Arial"/>
                <a:cs typeface="Arial"/>
              </a:rPr>
              <a:t>EDUCATION</a:t>
            </a:r>
            <a:r>
              <a:rPr b="0" spc="-310" dirty="0">
                <a:solidFill>
                  <a:srgbClr val="8D1A24"/>
                </a:solidFill>
                <a:latin typeface="Arial"/>
                <a:cs typeface="Arial"/>
              </a:rPr>
              <a:t> </a:t>
            </a:r>
            <a:r>
              <a:rPr b="0" spc="-150" dirty="0">
                <a:latin typeface="Arial"/>
                <a:cs typeface="Arial"/>
              </a:rPr>
              <a:t>PROGRAMMES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30758" y="2605532"/>
            <a:ext cx="1233805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4" marR="222250" algn="ctr">
              <a:lnSpc>
                <a:spcPct val="70000"/>
              </a:lnSpc>
            </a:pPr>
            <a:r>
              <a:rPr sz="1600" spc="10" dirty="0">
                <a:solidFill>
                  <a:srgbClr val="8D1A24"/>
                </a:solidFill>
                <a:latin typeface="Arial"/>
                <a:cs typeface="Arial"/>
              </a:rPr>
              <a:t>Strategy  </a:t>
            </a:r>
            <a:r>
              <a:rPr sz="1600" spc="-75" dirty="0">
                <a:solidFill>
                  <a:srgbClr val="8D1A24"/>
                </a:solidFill>
                <a:latin typeface="Arial"/>
                <a:cs typeface="Arial"/>
              </a:rPr>
              <a:t>&amp;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345"/>
              </a:lnSpc>
            </a:pPr>
            <a:r>
              <a:rPr sz="1600" spc="20" dirty="0">
                <a:solidFill>
                  <a:srgbClr val="8D1A24"/>
                </a:solidFill>
                <a:latin typeface="Arial"/>
                <a:cs typeface="Arial"/>
              </a:rPr>
              <a:t>Ma</a:t>
            </a:r>
            <a:r>
              <a:rPr sz="1600" spc="25" dirty="0">
                <a:solidFill>
                  <a:srgbClr val="8D1A24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8D1A24"/>
                </a:solidFill>
                <a:latin typeface="Arial"/>
                <a:cs typeface="Arial"/>
              </a:rPr>
              <a:t>agem</a:t>
            </a:r>
            <a:r>
              <a:rPr sz="1600" spc="-15" dirty="0">
                <a:solidFill>
                  <a:srgbClr val="8D1A24"/>
                </a:solidFill>
                <a:latin typeface="Arial"/>
                <a:cs typeface="Arial"/>
              </a:rPr>
              <a:t>e</a:t>
            </a:r>
            <a:r>
              <a:rPr sz="1600" spc="15" dirty="0">
                <a:solidFill>
                  <a:srgbClr val="8D1A24"/>
                </a:solidFill>
                <a:latin typeface="Arial"/>
                <a:cs typeface="Arial"/>
              </a:rPr>
              <a:t>n</a:t>
            </a:r>
            <a:r>
              <a:rPr sz="1600" spc="105" dirty="0">
                <a:solidFill>
                  <a:srgbClr val="8D1A24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5888" y="1650745"/>
            <a:ext cx="367157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0" dirty="0">
                <a:latin typeface="Trebuchet MS"/>
                <a:cs typeface="Trebuchet MS"/>
              </a:rPr>
              <a:t>SOLUTIONS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BY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KNOWLEDGE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AREA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32430" y="2527808"/>
            <a:ext cx="1049020" cy="66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ts val="1730"/>
              </a:lnSpc>
            </a:pPr>
            <a:r>
              <a:rPr sz="1600" spc="-60" dirty="0">
                <a:solidFill>
                  <a:srgbClr val="8D1A24"/>
                </a:solidFill>
                <a:latin typeface="Arial"/>
                <a:cs typeface="Arial"/>
              </a:rPr>
              <a:t>HR </a:t>
            </a:r>
            <a:r>
              <a:rPr sz="1600" spc="5" dirty="0">
                <a:solidFill>
                  <a:srgbClr val="8D1A24"/>
                </a:solidFill>
                <a:latin typeface="Arial"/>
                <a:cs typeface="Arial"/>
              </a:rPr>
              <a:t>and  </a:t>
            </a:r>
            <a:r>
              <a:rPr sz="1600" spc="20" dirty="0">
                <a:solidFill>
                  <a:srgbClr val="8D1A24"/>
                </a:solidFill>
                <a:latin typeface="Arial"/>
                <a:cs typeface="Arial"/>
              </a:rPr>
              <a:t>Ma</a:t>
            </a:r>
            <a:r>
              <a:rPr sz="1600" spc="25" dirty="0">
                <a:solidFill>
                  <a:srgbClr val="8D1A24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8D1A24"/>
                </a:solidFill>
                <a:latin typeface="Arial"/>
                <a:cs typeface="Arial"/>
              </a:rPr>
              <a:t>ager</a:t>
            </a:r>
            <a:r>
              <a:rPr sz="1600" spc="5" dirty="0">
                <a:solidFill>
                  <a:srgbClr val="8D1A24"/>
                </a:solidFill>
                <a:latin typeface="Arial"/>
                <a:cs typeface="Arial"/>
              </a:rPr>
              <a:t>i</a:t>
            </a:r>
            <a:r>
              <a:rPr sz="1600" spc="10" dirty="0">
                <a:solidFill>
                  <a:srgbClr val="8D1A24"/>
                </a:solidFill>
                <a:latin typeface="Arial"/>
                <a:cs typeface="Arial"/>
              </a:rPr>
              <a:t>al  </a:t>
            </a:r>
            <a:r>
              <a:rPr sz="1600" spc="20" dirty="0">
                <a:solidFill>
                  <a:srgbClr val="8D1A24"/>
                </a:solidFill>
                <a:latin typeface="Arial"/>
                <a:cs typeface="Arial"/>
              </a:rPr>
              <a:t>Skills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5932" y="2365756"/>
            <a:ext cx="1784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190" dirty="0">
                <a:solidFill>
                  <a:srgbClr val="A0A7AC"/>
                </a:solidFill>
                <a:latin typeface="Arial"/>
                <a:cs typeface="Arial"/>
              </a:rPr>
              <a:t>[</a:t>
            </a:r>
            <a:endParaRPr sz="5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04259" y="2562860"/>
            <a:ext cx="948055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5080" indent="-210820">
              <a:lnSpc>
                <a:spcPct val="80000"/>
              </a:lnSpc>
            </a:pPr>
            <a:r>
              <a:rPr sz="1600" spc="20" dirty="0">
                <a:solidFill>
                  <a:srgbClr val="8D1A24"/>
                </a:solidFill>
                <a:latin typeface="Arial"/>
                <a:cs typeface="Arial"/>
              </a:rPr>
              <a:t>Ma</a:t>
            </a:r>
            <a:r>
              <a:rPr sz="1600" spc="10" dirty="0">
                <a:solidFill>
                  <a:srgbClr val="8D1A24"/>
                </a:solidFill>
                <a:latin typeface="Arial"/>
                <a:cs typeface="Arial"/>
              </a:rPr>
              <a:t>r</a:t>
            </a:r>
            <a:r>
              <a:rPr sz="1600" spc="-15" dirty="0">
                <a:solidFill>
                  <a:srgbClr val="8D1A24"/>
                </a:solidFill>
                <a:latin typeface="Arial"/>
                <a:cs typeface="Arial"/>
              </a:rPr>
              <a:t>k</a:t>
            </a:r>
            <a:r>
              <a:rPr sz="1600" spc="-25" dirty="0">
                <a:solidFill>
                  <a:srgbClr val="8D1A24"/>
                </a:solidFill>
                <a:latin typeface="Arial"/>
                <a:cs typeface="Arial"/>
              </a:rPr>
              <a:t>e</a:t>
            </a:r>
            <a:r>
              <a:rPr sz="1600" spc="75" dirty="0">
                <a:solidFill>
                  <a:srgbClr val="8D1A24"/>
                </a:solidFill>
                <a:latin typeface="Arial"/>
                <a:cs typeface="Arial"/>
              </a:rPr>
              <a:t>ti</a:t>
            </a:r>
            <a:r>
              <a:rPr sz="1600" spc="10" dirty="0">
                <a:solidFill>
                  <a:srgbClr val="8D1A24"/>
                </a:solidFill>
                <a:latin typeface="Arial"/>
                <a:cs typeface="Arial"/>
              </a:rPr>
              <a:t>ng  </a:t>
            </a:r>
            <a:r>
              <a:rPr sz="1600" spc="-5" dirty="0">
                <a:solidFill>
                  <a:srgbClr val="8D1A24"/>
                </a:solidFill>
                <a:latin typeface="Arial"/>
                <a:cs typeface="Arial"/>
              </a:rPr>
              <a:t>And  </a:t>
            </a:r>
            <a:r>
              <a:rPr sz="1600" spc="-10" dirty="0">
                <a:solidFill>
                  <a:srgbClr val="8D1A24"/>
                </a:solidFill>
                <a:latin typeface="Arial"/>
                <a:cs typeface="Arial"/>
              </a:rPr>
              <a:t>Sales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48273" y="2572004"/>
            <a:ext cx="61150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5" dirty="0">
                <a:solidFill>
                  <a:srgbClr val="8D1A24"/>
                </a:solidFill>
                <a:latin typeface="Arial"/>
                <a:cs typeface="Arial"/>
              </a:rPr>
              <a:t>D</a:t>
            </a:r>
            <a:r>
              <a:rPr sz="1600" spc="-10" dirty="0">
                <a:solidFill>
                  <a:srgbClr val="8D1A24"/>
                </a:solidFill>
                <a:latin typeface="Arial"/>
                <a:cs typeface="Arial"/>
              </a:rPr>
              <a:t>i</a:t>
            </a:r>
            <a:r>
              <a:rPr sz="1600" spc="15" dirty="0">
                <a:solidFill>
                  <a:srgbClr val="8D1A24"/>
                </a:solidFill>
                <a:latin typeface="Arial"/>
                <a:cs typeface="Arial"/>
              </a:rPr>
              <a:t>g</a:t>
            </a:r>
            <a:r>
              <a:rPr sz="1600" spc="45" dirty="0">
                <a:solidFill>
                  <a:srgbClr val="8D1A24"/>
                </a:solidFill>
                <a:latin typeface="Arial"/>
                <a:cs typeface="Arial"/>
              </a:rPr>
              <a:t>ital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30922" y="2476880"/>
            <a:ext cx="997585" cy="66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ts val="1730"/>
              </a:lnSpc>
            </a:pPr>
            <a:r>
              <a:rPr sz="1600" spc="-15" dirty="0">
                <a:solidFill>
                  <a:srgbClr val="8D1A24"/>
                </a:solidFill>
                <a:latin typeface="Arial"/>
                <a:cs typeface="Arial"/>
              </a:rPr>
              <a:t>Other  </a:t>
            </a:r>
            <a:r>
              <a:rPr sz="1600" spc="-60" dirty="0">
                <a:solidFill>
                  <a:srgbClr val="8D1A24"/>
                </a:solidFill>
                <a:latin typeface="Arial"/>
                <a:cs typeface="Arial"/>
              </a:rPr>
              <a:t>F</a:t>
            </a:r>
            <a:r>
              <a:rPr sz="1600" spc="15" dirty="0">
                <a:solidFill>
                  <a:srgbClr val="8D1A24"/>
                </a:solidFill>
                <a:latin typeface="Arial"/>
                <a:cs typeface="Arial"/>
              </a:rPr>
              <a:t>un</a:t>
            </a:r>
            <a:r>
              <a:rPr sz="1600" spc="75" dirty="0">
                <a:solidFill>
                  <a:srgbClr val="8D1A24"/>
                </a:solidFill>
                <a:latin typeface="Arial"/>
                <a:cs typeface="Arial"/>
              </a:rPr>
              <a:t>ct</a:t>
            </a:r>
            <a:r>
              <a:rPr sz="1600" spc="45" dirty="0">
                <a:solidFill>
                  <a:srgbClr val="8D1A24"/>
                </a:solidFill>
                <a:latin typeface="Arial"/>
                <a:cs typeface="Arial"/>
              </a:rPr>
              <a:t>i</a:t>
            </a:r>
            <a:r>
              <a:rPr sz="1600" spc="15" dirty="0">
                <a:solidFill>
                  <a:srgbClr val="8D1A24"/>
                </a:solidFill>
                <a:latin typeface="Arial"/>
                <a:cs typeface="Arial"/>
              </a:rPr>
              <a:t>on</a:t>
            </a:r>
            <a:r>
              <a:rPr sz="1600" spc="10" dirty="0">
                <a:solidFill>
                  <a:srgbClr val="8D1A24"/>
                </a:solidFill>
                <a:latin typeface="Arial"/>
                <a:cs typeface="Arial"/>
              </a:rPr>
              <a:t>al  </a:t>
            </a:r>
            <a:r>
              <a:rPr sz="1600" spc="-15" dirty="0">
                <a:solidFill>
                  <a:srgbClr val="8D1A24"/>
                </a:solidFill>
                <a:latin typeface="Arial"/>
                <a:cs typeface="Arial"/>
              </a:rPr>
              <a:t>Areas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04441" y="3466338"/>
            <a:ext cx="476313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185" dirty="0">
                <a:solidFill>
                  <a:srgbClr val="8D1A24"/>
                </a:solidFill>
                <a:latin typeface="Arial"/>
                <a:cs typeface="Arial"/>
              </a:rPr>
              <a:t>CLASSROOM </a:t>
            </a:r>
            <a:r>
              <a:rPr sz="2500" i="1" spc="-65" dirty="0">
                <a:solidFill>
                  <a:srgbClr val="8D1A24"/>
                </a:solidFill>
                <a:latin typeface="Arial"/>
                <a:cs typeface="Arial"/>
              </a:rPr>
              <a:t>• </a:t>
            </a:r>
            <a:r>
              <a:rPr sz="2500" i="1" spc="-190" dirty="0">
                <a:solidFill>
                  <a:srgbClr val="8D1A24"/>
                </a:solidFill>
                <a:latin typeface="Arial"/>
                <a:cs typeface="Arial"/>
              </a:rPr>
              <a:t>BLENDED </a:t>
            </a:r>
            <a:r>
              <a:rPr sz="2500" i="1" spc="-65" dirty="0">
                <a:solidFill>
                  <a:srgbClr val="8D1A24"/>
                </a:solidFill>
                <a:latin typeface="Arial"/>
                <a:cs typeface="Arial"/>
              </a:rPr>
              <a:t>•</a:t>
            </a:r>
            <a:r>
              <a:rPr sz="2500" i="1" spc="15" dirty="0">
                <a:solidFill>
                  <a:srgbClr val="8D1A24"/>
                </a:solidFill>
                <a:latin typeface="Arial"/>
                <a:cs typeface="Arial"/>
              </a:rPr>
              <a:t> </a:t>
            </a:r>
            <a:r>
              <a:rPr sz="2500" i="1" spc="-150" dirty="0">
                <a:solidFill>
                  <a:srgbClr val="8D1A24"/>
                </a:solidFill>
                <a:latin typeface="Arial"/>
                <a:cs typeface="Arial"/>
              </a:rPr>
              <a:t>ONLINE</a:t>
            </a:r>
            <a:endParaRPr sz="2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13686" y="2365756"/>
            <a:ext cx="228536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58950" algn="l"/>
              </a:tabLst>
            </a:pPr>
            <a:r>
              <a:rPr sz="5000" spc="-190" dirty="0">
                <a:solidFill>
                  <a:srgbClr val="A0A7AC"/>
                </a:solidFill>
                <a:latin typeface="Arial"/>
                <a:cs typeface="Arial"/>
              </a:rPr>
              <a:t>]</a:t>
            </a:r>
            <a:r>
              <a:rPr sz="5000" spc="335" dirty="0">
                <a:solidFill>
                  <a:srgbClr val="A0A7AC"/>
                </a:solidFill>
                <a:latin typeface="Arial"/>
                <a:cs typeface="Arial"/>
              </a:rPr>
              <a:t> </a:t>
            </a:r>
            <a:r>
              <a:rPr sz="5000" spc="-190" dirty="0">
                <a:solidFill>
                  <a:srgbClr val="A0A7AC"/>
                </a:solidFill>
                <a:latin typeface="Arial"/>
                <a:cs typeface="Arial"/>
              </a:rPr>
              <a:t>[	]</a:t>
            </a:r>
            <a:r>
              <a:rPr sz="5000" spc="145" dirty="0">
                <a:solidFill>
                  <a:srgbClr val="A0A7AC"/>
                </a:solidFill>
                <a:latin typeface="Arial"/>
                <a:cs typeface="Arial"/>
              </a:rPr>
              <a:t> </a:t>
            </a:r>
            <a:r>
              <a:rPr sz="5000" spc="-190" dirty="0">
                <a:solidFill>
                  <a:srgbClr val="A0A7AC"/>
                </a:solidFill>
                <a:latin typeface="Arial"/>
                <a:cs typeface="Arial"/>
              </a:rPr>
              <a:t>[</a:t>
            </a:r>
            <a:endParaRPr sz="5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80253" y="2365756"/>
            <a:ext cx="197548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190" dirty="0">
                <a:solidFill>
                  <a:srgbClr val="A0A7AC"/>
                </a:solidFill>
                <a:latin typeface="Arial"/>
                <a:cs typeface="Arial"/>
              </a:rPr>
              <a:t>]</a:t>
            </a:r>
            <a:r>
              <a:rPr sz="5000" spc="125" dirty="0">
                <a:solidFill>
                  <a:srgbClr val="A0A7AC"/>
                </a:solidFill>
                <a:latin typeface="Arial"/>
                <a:cs typeface="Arial"/>
              </a:rPr>
              <a:t> </a:t>
            </a:r>
            <a:r>
              <a:rPr sz="5000" spc="90" dirty="0">
                <a:solidFill>
                  <a:srgbClr val="A0A7AC"/>
                </a:solidFill>
                <a:latin typeface="Arial"/>
                <a:cs typeface="Arial"/>
              </a:rPr>
              <a:t>[</a:t>
            </a:r>
            <a:r>
              <a:rPr sz="2400" spc="-82" baseline="1736" dirty="0">
                <a:solidFill>
                  <a:srgbClr val="8D1A24"/>
                </a:solidFill>
                <a:latin typeface="Arial"/>
                <a:cs typeface="Arial"/>
              </a:rPr>
              <a:t>E</a:t>
            </a:r>
            <a:r>
              <a:rPr sz="2400" spc="-52" baseline="1736" dirty="0">
                <a:solidFill>
                  <a:srgbClr val="8D1A24"/>
                </a:solidFill>
                <a:latin typeface="Arial"/>
                <a:cs typeface="Arial"/>
              </a:rPr>
              <a:t>c</a:t>
            </a:r>
            <a:r>
              <a:rPr sz="2400" spc="22" baseline="1736" dirty="0">
                <a:solidFill>
                  <a:srgbClr val="8D1A24"/>
                </a:solidFill>
                <a:latin typeface="Arial"/>
                <a:cs typeface="Arial"/>
              </a:rPr>
              <a:t>ono</a:t>
            </a:r>
            <a:r>
              <a:rPr sz="2400" spc="44" baseline="1736" dirty="0">
                <a:solidFill>
                  <a:srgbClr val="8D1A24"/>
                </a:solidFill>
                <a:latin typeface="Arial"/>
                <a:cs typeface="Arial"/>
              </a:rPr>
              <a:t>my</a:t>
            </a:r>
            <a:r>
              <a:rPr sz="2400" spc="-22" baseline="1736" dirty="0">
                <a:solidFill>
                  <a:srgbClr val="8D1A24"/>
                </a:solidFill>
                <a:latin typeface="Arial"/>
                <a:cs typeface="Arial"/>
              </a:rPr>
              <a:t> </a:t>
            </a:r>
            <a:r>
              <a:rPr sz="5000" spc="-190" dirty="0">
                <a:solidFill>
                  <a:srgbClr val="A0A7AC"/>
                </a:solidFill>
                <a:latin typeface="Arial"/>
                <a:cs typeface="Arial"/>
              </a:rPr>
              <a:t>]</a:t>
            </a:r>
            <a:r>
              <a:rPr sz="5000" spc="210" dirty="0">
                <a:solidFill>
                  <a:srgbClr val="A0A7AC"/>
                </a:solidFill>
                <a:latin typeface="Arial"/>
                <a:cs typeface="Arial"/>
              </a:rPr>
              <a:t> </a:t>
            </a:r>
            <a:r>
              <a:rPr sz="5000" spc="-190" dirty="0">
                <a:solidFill>
                  <a:srgbClr val="A0A7AC"/>
                </a:solidFill>
                <a:latin typeface="Arial"/>
                <a:cs typeface="Arial"/>
              </a:rPr>
              <a:t>[</a:t>
            </a:r>
            <a:endParaRPr sz="5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10804" y="2365756"/>
            <a:ext cx="1784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190" dirty="0">
                <a:solidFill>
                  <a:srgbClr val="A0A7AC"/>
                </a:solidFill>
                <a:latin typeface="Arial"/>
                <a:cs typeface="Arial"/>
              </a:rPr>
              <a:t>]</a:t>
            </a:r>
            <a:endParaRPr sz="5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1335" y="5488178"/>
            <a:ext cx="394589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indent="-100330">
              <a:lnSpc>
                <a:spcPct val="100000"/>
              </a:lnSpc>
              <a:buFont typeface="Lucida Sans Unicode"/>
              <a:buChar char="•"/>
              <a:tabLst>
                <a:tab pos="113664" algn="l"/>
              </a:tabLst>
            </a:pPr>
            <a:r>
              <a:rPr sz="1400" spc="-30" dirty="0">
                <a:latin typeface="Arial"/>
                <a:cs typeface="Arial"/>
              </a:rPr>
              <a:t>Wide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territorial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range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variety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of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programmes.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1335" y="6790182"/>
            <a:ext cx="1771014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5" dirty="0">
                <a:latin typeface="Trebuchet MS"/>
                <a:cs typeface="Trebuchet MS"/>
              </a:rPr>
              <a:t>OPEN</a:t>
            </a:r>
            <a:r>
              <a:rPr sz="1400" b="1" spc="-145" dirty="0">
                <a:latin typeface="Trebuchet MS"/>
                <a:cs typeface="Trebuchet MS"/>
              </a:rPr>
              <a:t> </a:t>
            </a:r>
            <a:r>
              <a:rPr sz="1400" b="1" spc="75" dirty="0">
                <a:latin typeface="Trebuchet MS"/>
                <a:cs typeface="Trebuchet MS"/>
              </a:rPr>
              <a:t>PROGRAMMES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1335" y="7208773"/>
            <a:ext cx="1988820" cy="103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indent="-100330">
              <a:lnSpc>
                <a:spcPts val="1595"/>
              </a:lnSpc>
              <a:buFont typeface="Lucida Sans Unicode"/>
              <a:buChar char="•"/>
              <a:tabLst>
                <a:tab pos="113664" algn="l"/>
              </a:tabLst>
            </a:pPr>
            <a:r>
              <a:rPr sz="1400" spc="-25" dirty="0">
                <a:latin typeface="Arial"/>
                <a:cs typeface="Arial"/>
              </a:rPr>
              <a:t>Conferences.</a:t>
            </a:r>
            <a:endParaRPr sz="1400">
              <a:latin typeface="Arial"/>
              <a:cs typeface="Arial"/>
            </a:endParaRPr>
          </a:p>
          <a:p>
            <a:pPr marL="113030" indent="-100330">
              <a:lnSpc>
                <a:spcPts val="1595"/>
              </a:lnSpc>
              <a:buFont typeface="Lucida Sans Unicode"/>
              <a:buChar char="•"/>
              <a:tabLst>
                <a:tab pos="113664" algn="l"/>
              </a:tabLst>
            </a:pPr>
            <a:r>
              <a:rPr sz="1400" dirty="0">
                <a:latin typeface="Arial"/>
                <a:cs typeface="Arial"/>
              </a:rPr>
              <a:t>Masterclass.</a:t>
            </a:r>
            <a:endParaRPr sz="1400">
              <a:latin typeface="Arial"/>
              <a:cs typeface="Arial"/>
            </a:endParaRPr>
          </a:p>
          <a:p>
            <a:pPr marL="113030" indent="-100330">
              <a:lnSpc>
                <a:spcPts val="1650"/>
              </a:lnSpc>
              <a:spcBef>
                <a:spcPts val="60"/>
              </a:spcBef>
              <a:buFont typeface="Lucida Sans Unicode"/>
              <a:buChar char="•"/>
              <a:tabLst>
                <a:tab pos="113664" algn="l"/>
              </a:tabLst>
            </a:pPr>
            <a:r>
              <a:rPr sz="1400" spc="-5" dirty="0">
                <a:latin typeface="Arial"/>
                <a:cs typeface="Arial"/>
              </a:rPr>
              <a:t>Intensive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courses.</a:t>
            </a:r>
            <a:endParaRPr sz="1400">
              <a:latin typeface="Arial"/>
              <a:cs typeface="Arial"/>
            </a:endParaRPr>
          </a:p>
          <a:p>
            <a:pPr marL="113030" indent="-100330">
              <a:lnSpc>
                <a:spcPts val="1565"/>
              </a:lnSpc>
              <a:buFont typeface="Lucida Sans Unicode"/>
              <a:buChar char="•"/>
              <a:tabLst>
                <a:tab pos="113664" algn="l"/>
              </a:tabLst>
            </a:pPr>
            <a:r>
              <a:rPr sz="1400" spc="-20" dirty="0">
                <a:latin typeface="Arial"/>
                <a:cs typeface="Arial"/>
              </a:rPr>
              <a:t>Specialized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courses.</a:t>
            </a:r>
            <a:endParaRPr sz="1400">
              <a:latin typeface="Arial"/>
              <a:cs typeface="Arial"/>
            </a:endParaRPr>
          </a:p>
          <a:p>
            <a:pPr marL="113030" indent="-100330">
              <a:lnSpc>
                <a:spcPts val="1595"/>
              </a:lnSpc>
              <a:buFont typeface="Lucida Sans Unicode"/>
              <a:buChar char="•"/>
              <a:tabLst>
                <a:tab pos="113664" algn="l"/>
              </a:tabLst>
            </a:pPr>
            <a:r>
              <a:rPr sz="1400" spc="-15" dirty="0">
                <a:latin typeface="Arial"/>
                <a:cs typeface="Arial"/>
              </a:rPr>
              <a:t>Advances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programmes.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31511" y="4524375"/>
            <a:ext cx="330835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Trebuchet MS"/>
                <a:cs typeface="Trebuchet MS"/>
              </a:rPr>
              <a:t>Solutions</a:t>
            </a:r>
            <a:r>
              <a:rPr sz="1400" b="1" spc="-110" dirty="0">
                <a:latin typeface="Trebuchet MS"/>
                <a:cs typeface="Trebuchet MS"/>
              </a:rPr>
              <a:t> </a:t>
            </a:r>
            <a:r>
              <a:rPr sz="1400" b="1" spc="-30" dirty="0">
                <a:latin typeface="Trebuchet MS"/>
                <a:cs typeface="Trebuchet MS"/>
              </a:rPr>
              <a:t>for</a:t>
            </a:r>
            <a:r>
              <a:rPr sz="1400" b="1" spc="-90" dirty="0">
                <a:latin typeface="Trebuchet MS"/>
                <a:cs typeface="Trebuchet MS"/>
              </a:rPr>
              <a:t> </a:t>
            </a:r>
            <a:r>
              <a:rPr sz="1400" b="1" spc="25" dirty="0">
                <a:latin typeface="Trebuchet MS"/>
                <a:cs typeface="Trebuchet MS"/>
              </a:rPr>
              <a:t>businesses</a:t>
            </a:r>
            <a:r>
              <a:rPr sz="1400" b="1" spc="-135" dirty="0">
                <a:latin typeface="Trebuchet MS"/>
                <a:cs typeface="Trebuchet MS"/>
              </a:rPr>
              <a:t> </a:t>
            </a:r>
            <a:r>
              <a:rPr sz="1400" b="1" spc="-20" dirty="0">
                <a:latin typeface="Trebuchet MS"/>
                <a:cs typeface="Trebuchet MS"/>
              </a:rPr>
              <a:t>and</a:t>
            </a:r>
            <a:r>
              <a:rPr sz="1400" b="1" spc="-105" dirty="0">
                <a:latin typeface="Trebuchet MS"/>
                <a:cs typeface="Trebuchet MS"/>
              </a:rPr>
              <a:t> </a:t>
            </a:r>
            <a:r>
              <a:rPr sz="1400" b="1" spc="-20" dirty="0">
                <a:latin typeface="Trebuchet MS"/>
                <a:cs typeface="Trebuchet MS"/>
              </a:rPr>
              <a:t>institutions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31511" y="4920869"/>
            <a:ext cx="3821429" cy="91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marR="5080" indent="-85090">
              <a:lnSpc>
                <a:spcPts val="1510"/>
              </a:lnSpc>
              <a:buChar char="•"/>
              <a:tabLst>
                <a:tab pos="113664" algn="l"/>
              </a:tabLst>
            </a:pPr>
            <a:r>
              <a:rPr sz="1400" spc="-75" dirty="0">
                <a:latin typeface="Lucida Sans Unicode"/>
                <a:cs typeface="Lucida Sans Unicode"/>
              </a:rPr>
              <a:t>Adaptation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and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customization</a:t>
            </a:r>
            <a:r>
              <a:rPr sz="1400" spc="-16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of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the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sector,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the  </a:t>
            </a:r>
            <a:r>
              <a:rPr sz="1400" spc="-10" dirty="0">
                <a:latin typeface="Arial"/>
                <a:cs typeface="Arial"/>
              </a:rPr>
              <a:t>company,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reality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collective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profile.</a:t>
            </a:r>
            <a:endParaRPr sz="1400">
              <a:latin typeface="Arial"/>
              <a:cs typeface="Arial"/>
            </a:endParaRPr>
          </a:p>
          <a:p>
            <a:pPr marL="97790" marR="99695" indent="-85090">
              <a:lnSpc>
                <a:spcPts val="1510"/>
              </a:lnSpc>
              <a:spcBef>
                <a:spcPts val="1080"/>
              </a:spcBef>
              <a:buChar char="•"/>
              <a:tabLst>
                <a:tab pos="113664" algn="l"/>
              </a:tabLst>
            </a:pPr>
            <a:r>
              <a:rPr sz="1400" spc="-65" dirty="0">
                <a:latin typeface="Lucida Sans Unicode"/>
                <a:cs typeface="Lucida Sans Unicode"/>
              </a:rPr>
              <a:t>Work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progress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modular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to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the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requirements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of  </a:t>
            </a:r>
            <a:r>
              <a:rPr sz="1400" spc="-20" dirty="0">
                <a:latin typeface="Arial"/>
                <a:cs typeface="Arial"/>
              </a:rPr>
              <a:t>each </a:t>
            </a:r>
            <a:r>
              <a:rPr sz="1400" spc="5" dirty="0">
                <a:latin typeface="Arial"/>
                <a:cs typeface="Arial"/>
              </a:rPr>
              <a:t>training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project.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31511" y="5996178"/>
            <a:ext cx="3726179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 indent="-100965">
              <a:lnSpc>
                <a:spcPct val="100000"/>
              </a:lnSpc>
              <a:buChar char="•"/>
              <a:tabLst>
                <a:tab pos="114300" algn="l"/>
              </a:tabLst>
            </a:pPr>
            <a:r>
              <a:rPr sz="1400" spc="-55" dirty="0">
                <a:latin typeface="Lucida Sans Unicode"/>
                <a:cs typeface="Lucida Sans Unicode"/>
              </a:rPr>
              <a:t>Senior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faculty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by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functional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areas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and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sectors.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31511" y="6790182"/>
            <a:ext cx="2044064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65" dirty="0">
                <a:latin typeface="Trebuchet MS"/>
                <a:cs typeface="Trebuchet MS"/>
              </a:rPr>
              <a:t>CUSTOM</a:t>
            </a:r>
            <a:r>
              <a:rPr sz="1400" b="1" spc="-155" dirty="0">
                <a:latin typeface="Trebuchet MS"/>
                <a:cs typeface="Trebuchet MS"/>
              </a:rPr>
              <a:t> </a:t>
            </a:r>
            <a:r>
              <a:rPr sz="1400" b="1" spc="75" dirty="0">
                <a:latin typeface="Trebuchet MS"/>
                <a:cs typeface="Trebuchet MS"/>
              </a:rPr>
              <a:t>PROGRAMMES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07711" y="7190485"/>
            <a:ext cx="2857500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indent="-100330">
              <a:lnSpc>
                <a:spcPts val="1595"/>
              </a:lnSpc>
              <a:buChar char="•"/>
              <a:tabLst>
                <a:tab pos="113664" algn="l"/>
              </a:tabLst>
            </a:pPr>
            <a:r>
              <a:rPr sz="1400" spc="-75" dirty="0">
                <a:latin typeface="Lucida Sans Unicode"/>
                <a:cs typeface="Lucida Sans Unicode"/>
              </a:rPr>
              <a:t>Corporate</a:t>
            </a:r>
            <a:r>
              <a:rPr sz="1400" spc="-18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schools:</a:t>
            </a:r>
            <a:endParaRPr sz="1400">
              <a:latin typeface="Lucida Sans Unicode"/>
              <a:cs typeface="Lucida Sans Unicode"/>
            </a:endParaRPr>
          </a:p>
          <a:p>
            <a:pPr marL="140335">
              <a:lnSpc>
                <a:spcPts val="1595"/>
              </a:lnSpc>
            </a:pPr>
            <a:r>
              <a:rPr sz="1400" spc="-15" dirty="0">
                <a:latin typeface="Arial"/>
                <a:cs typeface="Arial"/>
              </a:rPr>
              <a:t>Commercial, </a:t>
            </a:r>
            <a:r>
              <a:rPr sz="1400" spc="5" dirty="0">
                <a:latin typeface="Arial"/>
                <a:cs typeface="Arial"/>
              </a:rPr>
              <a:t>marketing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2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digital.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07711" y="7766811"/>
            <a:ext cx="3718560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 indent="-100965">
              <a:lnSpc>
                <a:spcPts val="1595"/>
              </a:lnSpc>
              <a:buChar char="•"/>
              <a:tabLst>
                <a:tab pos="114300" algn="l"/>
              </a:tabLst>
            </a:pPr>
            <a:r>
              <a:rPr sz="1400" spc="-65" dirty="0">
                <a:latin typeface="Lucida Sans Unicode"/>
                <a:cs typeface="Lucida Sans Unicode"/>
              </a:rPr>
              <a:t>Advanced corporate </a:t>
            </a:r>
            <a:r>
              <a:rPr sz="1400" spc="-70" dirty="0">
                <a:latin typeface="Lucida Sans Unicode"/>
                <a:cs typeface="Lucida Sans Unicode"/>
              </a:rPr>
              <a:t>programmes and</a:t>
            </a:r>
            <a:r>
              <a:rPr sz="1400" spc="-34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training</a:t>
            </a:r>
            <a:endParaRPr sz="1400">
              <a:latin typeface="Lucida Sans Unicode"/>
              <a:cs typeface="Lucida Sans Unicode"/>
            </a:endParaRPr>
          </a:p>
          <a:p>
            <a:pPr marL="97790">
              <a:lnSpc>
                <a:spcPts val="1595"/>
              </a:lnSpc>
            </a:pPr>
            <a:r>
              <a:rPr sz="1400" dirty="0">
                <a:latin typeface="Arial"/>
                <a:cs typeface="Arial"/>
              </a:rPr>
              <a:t>plans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by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functional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area.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07711" y="8342883"/>
            <a:ext cx="264160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indent="-100330">
              <a:lnSpc>
                <a:spcPct val="100000"/>
              </a:lnSpc>
              <a:buChar char="•"/>
              <a:tabLst>
                <a:tab pos="113664" algn="l"/>
              </a:tabLst>
            </a:pPr>
            <a:r>
              <a:rPr sz="1400" spc="-95" dirty="0">
                <a:latin typeface="Lucida Sans Unicode"/>
                <a:cs typeface="Lucida Sans Unicode"/>
              </a:rPr>
              <a:t>And </a:t>
            </a:r>
            <a:r>
              <a:rPr sz="1400" spc="-80" dirty="0">
                <a:latin typeface="Lucida Sans Unicode"/>
                <a:cs typeface="Lucida Sans Unicode"/>
              </a:rPr>
              <a:t>other </a:t>
            </a:r>
            <a:r>
              <a:rPr sz="1400" spc="-70" dirty="0">
                <a:latin typeface="Lucida Sans Unicode"/>
                <a:cs typeface="Lucida Sans Unicode"/>
              </a:rPr>
              <a:t>customized</a:t>
            </a:r>
            <a:r>
              <a:rPr sz="1400" spc="-254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solutions.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6524625" y="7873566"/>
            <a:ext cx="1383919" cy="138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30944" y="155"/>
            <a:ext cx="4173346" cy="9753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 smtClean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90300" y="8578545"/>
            <a:ext cx="1713991" cy="525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28480" y="8031695"/>
            <a:ext cx="2818130" cy="401320"/>
          </a:xfrm>
          <a:custGeom>
            <a:avLst/>
            <a:gdLst/>
            <a:ahLst/>
            <a:cxnLst/>
            <a:rect l="l" t="t" r="r" b="b"/>
            <a:pathLst>
              <a:path w="2818129" h="401320">
                <a:moveTo>
                  <a:pt x="0" y="400977"/>
                </a:moveTo>
                <a:lnTo>
                  <a:pt x="2817876" y="400977"/>
                </a:lnTo>
                <a:lnTo>
                  <a:pt x="2817876" y="0"/>
                </a:lnTo>
                <a:lnTo>
                  <a:pt x="0" y="0"/>
                </a:lnTo>
                <a:lnTo>
                  <a:pt x="0" y="400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21722" y="8027161"/>
            <a:ext cx="220027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80" dirty="0">
                <a:latin typeface="Calibri"/>
                <a:cs typeface="Calibri"/>
                <a:hlinkClick r:id="rId5"/>
              </a:rPr>
              <a:t>www.esic.edu/</a:t>
            </a:r>
            <a:r>
              <a:rPr sz="2000" spc="-80" dirty="0">
                <a:solidFill>
                  <a:srgbClr val="0092D2"/>
                </a:solidFill>
                <a:latin typeface="Calibri"/>
                <a:cs typeface="Calibri"/>
                <a:hlinkClick r:id="rId5"/>
              </a:rPr>
              <a:t>idiomas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7598" y="11741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412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9879" y="101473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61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598" y="100203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5400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1792" y="101434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4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" dirty="0">
                <a:solidFill>
                  <a:srgbClr val="0092D2"/>
                </a:solidFill>
              </a:rPr>
              <a:t>LANGUAGE</a:t>
            </a:r>
            <a:r>
              <a:rPr spc="-175" dirty="0">
                <a:solidFill>
                  <a:srgbClr val="0092D2"/>
                </a:solidFill>
              </a:rPr>
              <a:t> </a:t>
            </a:r>
            <a:r>
              <a:rPr b="0" spc="-175" dirty="0">
                <a:latin typeface="Arial"/>
                <a:cs typeface="Arial"/>
              </a:rPr>
              <a:t>AREA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5888" y="1524000"/>
            <a:ext cx="7432675" cy="6748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880"/>
              </a:lnSpc>
            </a:pPr>
            <a:r>
              <a:rPr sz="2000" b="1" i="1" spc="-210" dirty="0">
                <a:latin typeface="Arial"/>
                <a:cs typeface="Arial"/>
              </a:rPr>
              <a:t>ESIC </a:t>
            </a:r>
            <a:r>
              <a:rPr sz="2000" b="1" i="1" spc="-85" dirty="0">
                <a:latin typeface="Arial"/>
                <a:cs typeface="Arial"/>
              </a:rPr>
              <a:t>Languages </a:t>
            </a:r>
            <a:r>
              <a:rPr sz="2000" b="1" i="1" spc="-25" dirty="0">
                <a:latin typeface="Arial"/>
                <a:cs typeface="Arial"/>
              </a:rPr>
              <a:t>is </a:t>
            </a:r>
            <a:r>
              <a:rPr sz="2000" b="1" i="1" spc="-75" dirty="0">
                <a:latin typeface="Arial"/>
                <a:cs typeface="Arial"/>
              </a:rPr>
              <a:t>designed </a:t>
            </a:r>
            <a:r>
              <a:rPr sz="2000" b="1" i="1" spc="20" dirty="0">
                <a:latin typeface="Arial"/>
                <a:cs typeface="Arial"/>
              </a:rPr>
              <a:t>to </a:t>
            </a:r>
            <a:r>
              <a:rPr sz="2000" b="1" i="1" spc="-65" dirty="0">
                <a:latin typeface="Arial"/>
                <a:cs typeface="Arial"/>
              </a:rPr>
              <a:t>provide </a:t>
            </a:r>
            <a:r>
              <a:rPr sz="2000" b="1" i="1" spc="-75" dirty="0">
                <a:latin typeface="Arial"/>
                <a:cs typeface="Arial"/>
              </a:rPr>
              <a:t>an </a:t>
            </a:r>
            <a:r>
              <a:rPr sz="2000" b="1" i="1" spc="-50" dirty="0">
                <a:latin typeface="Arial"/>
                <a:cs typeface="Arial"/>
              </a:rPr>
              <a:t>interesting,  </a:t>
            </a:r>
            <a:r>
              <a:rPr sz="2000" b="1" i="1" spc="-75" dirty="0">
                <a:latin typeface="Arial"/>
                <a:cs typeface="Arial"/>
              </a:rPr>
              <a:t>enjoyable </a:t>
            </a:r>
            <a:r>
              <a:rPr sz="2000" b="1" i="1" spc="-70" dirty="0">
                <a:latin typeface="Arial"/>
                <a:cs typeface="Arial"/>
              </a:rPr>
              <a:t>and </a:t>
            </a:r>
            <a:r>
              <a:rPr sz="2000" b="1" i="1" spc="-55" dirty="0">
                <a:latin typeface="Arial"/>
                <a:cs typeface="Arial"/>
              </a:rPr>
              <a:t>rewarding </a:t>
            </a:r>
            <a:r>
              <a:rPr sz="2000" b="1" i="1" spc="-90" dirty="0">
                <a:latin typeface="Arial"/>
                <a:cs typeface="Arial"/>
              </a:rPr>
              <a:t>experience </a:t>
            </a:r>
            <a:r>
              <a:rPr sz="2000" b="1" i="1" spc="10" dirty="0">
                <a:latin typeface="Arial"/>
                <a:cs typeface="Arial"/>
              </a:rPr>
              <a:t>that </a:t>
            </a:r>
            <a:r>
              <a:rPr sz="2000" b="1" i="1" spc="-80" dirty="0">
                <a:latin typeface="Arial"/>
                <a:cs typeface="Arial"/>
              </a:rPr>
              <a:t>achieves </a:t>
            </a:r>
            <a:r>
              <a:rPr sz="2000" b="1" i="1" spc="-35" dirty="0">
                <a:latin typeface="Arial"/>
                <a:cs typeface="Arial"/>
              </a:rPr>
              <a:t>the  </a:t>
            </a:r>
            <a:r>
              <a:rPr sz="2000" b="1" i="1" spc="-60" dirty="0">
                <a:latin typeface="Arial"/>
                <a:cs typeface="Arial"/>
              </a:rPr>
              <a:t>professional, </a:t>
            </a:r>
            <a:r>
              <a:rPr sz="2000" b="1" i="1" spc="-55" dirty="0">
                <a:latin typeface="Arial"/>
                <a:cs typeface="Arial"/>
              </a:rPr>
              <a:t>academic </a:t>
            </a:r>
            <a:r>
              <a:rPr sz="2000" b="1" i="1" spc="-40" dirty="0">
                <a:latin typeface="Arial"/>
                <a:cs typeface="Arial"/>
              </a:rPr>
              <a:t>or </a:t>
            </a:r>
            <a:r>
              <a:rPr sz="2000" b="1" i="1" spc="-65" dirty="0">
                <a:latin typeface="Arial"/>
                <a:cs typeface="Arial"/>
              </a:rPr>
              <a:t>personal </a:t>
            </a:r>
            <a:r>
              <a:rPr sz="2000" b="1" i="1" spc="-55" dirty="0">
                <a:latin typeface="Arial"/>
                <a:cs typeface="Arial"/>
              </a:rPr>
              <a:t>goals </a:t>
            </a:r>
            <a:r>
              <a:rPr sz="2000" b="1" i="1" spc="10" dirty="0">
                <a:latin typeface="Arial"/>
                <a:cs typeface="Arial"/>
              </a:rPr>
              <a:t>of  </a:t>
            </a:r>
            <a:r>
              <a:rPr sz="2000" b="1" i="1" spc="-35" dirty="0">
                <a:latin typeface="Arial"/>
                <a:cs typeface="Arial"/>
              </a:rPr>
              <a:t>international</a:t>
            </a:r>
            <a:r>
              <a:rPr sz="2000" b="1" i="1" spc="-140" dirty="0">
                <a:latin typeface="Arial"/>
                <a:cs typeface="Arial"/>
              </a:rPr>
              <a:t> </a:t>
            </a:r>
            <a:r>
              <a:rPr sz="2000" b="1" i="1" spc="-30" dirty="0">
                <a:latin typeface="Arial"/>
                <a:cs typeface="Arial"/>
              </a:rPr>
              <a:t>communication.</a:t>
            </a:r>
            <a:endParaRPr sz="2000" b="1" dirty="0">
              <a:latin typeface="Arial"/>
              <a:cs typeface="Arial"/>
            </a:endParaRPr>
          </a:p>
          <a:p>
            <a:pPr marL="12700" marR="7620" algn="just">
              <a:lnSpc>
                <a:spcPct val="100000"/>
              </a:lnSpc>
              <a:spcBef>
                <a:spcPts val="2090"/>
              </a:spcBef>
            </a:pPr>
            <a:r>
              <a:rPr sz="1600" spc="-40" dirty="0">
                <a:latin typeface="Arial"/>
                <a:cs typeface="Arial"/>
              </a:rPr>
              <a:t>The </a:t>
            </a:r>
            <a:r>
              <a:rPr sz="1600" spc="15" dirty="0">
                <a:latin typeface="Arial"/>
                <a:cs typeface="Arial"/>
              </a:rPr>
              <a:t>activities </a:t>
            </a:r>
            <a:r>
              <a:rPr sz="1600" spc="-15" dirty="0">
                <a:latin typeface="Arial"/>
                <a:cs typeface="Arial"/>
              </a:rPr>
              <a:t>and </a:t>
            </a:r>
            <a:r>
              <a:rPr sz="1600" spc="-5" dirty="0">
                <a:latin typeface="Arial"/>
                <a:cs typeface="Arial"/>
              </a:rPr>
              <a:t>courses </a:t>
            </a:r>
            <a:r>
              <a:rPr sz="1600" spc="5" dirty="0">
                <a:latin typeface="Arial"/>
                <a:cs typeface="Arial"/>
              </a:rPr>
              <a:t>offered </a:t>
            </a:r>
            <a:r>
              <a:rPr sz="1600" spc="-35" dirty="0">
                <a:latin typeface="Arial"/>
                <a:cs typeface="Arial"/>
              </a:rPr>
              <a:t>are </a:t>
            </a:r>
            <a:r>
              <a:rPr sz="1600" spc="-20" dirty="0">
                <a:latin typeface="Arial"/>
                <a:cs typeface="Arial"/>
              </a:rPr>
              <a:t>designed </a:t>
            </a:r>
            <a:r>
              <a:rPr sz="1600" spc="20" dirty="0">
                <a:latin typeface="Arial"/>
                <a:cs typeface="Arial"/>
              </a:rPr>
              <a:t>both </a:t>
            </a:r>
            <a:r>
              <a:rPr sz="1600" spc="30" dirty="0">
                <a:latin typeface="Arial"/>
                <a:cs typeface="Arial"/>
              </a:rPr>
              <a:t>for </a:t>
            </a:r>
            <a:r>
              <a:rPr sz="1600" spc="-15" dirty="0">
                <a:latin typeface="Arial"/>
                <a:cs typeface="Arial"/>
              </a:rPr>
              <a:t>businesses and  </a:t>
            </a:r>
            <a:r>
              <a:rPr sz="1600" dirty="0">
                <a:latin typeface="Arial"/>
                <a:cs typeface="Arial"/>
              </a:rPr>
              <a:t>professionals </a:t>
            </a:r>
            <a:r>
              <a:rPr sz="1600" spc="-10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well </a:t>
            </a:r>
            <a:r>
              <a:rPr sz="1600" spc="-10" dirty="0">
                <a:latin typeface="Arial"/>
                <a:cs typeface="Arial"/>
              </a:rPr>
              <a:t>as </a:t>
            </a:r>
            <a:r>
              <a:rPr sz="1600" spc="-5" dirty="0">
                <a:latin typeface="Arial"/>
                <a:cs typeface="Arial"/>
              </a:rPr>
              <a:t>individuals </a:t>
            </a:r>
            <a:r>
              <a:rPr sz="1600" spc="-50" dirty="0">
                <a:latin typeface="Arial"/>
                <a:cs typeface="Arial"/>
              </a:rPr>
              <a:t>and, </a:t>
            </a:r>
            <a:r>
              <a:rPr sz="1600" spc="40" dirty="0">
                <a:latin typeface="Arial"/>
                <a:cs typeface="Arial"/>
              </a:rPr>
              <a:t>of </a:t>
            </a:r>
            <a:r>
              <a:rPr sz="1600" spc="-30" dirty="0">
                <a:latin typeface="Arial"/>
                <a:cs typeface="Arial"/>
              </a:rPr>
              <a:t>course, </a:t>
            </a:r>
            <a:r>
              <a:rPr sz="1600" dirty="0">
                <a:latin typeface="Arial"/>
                <a:cs typeface="Arial"/>
              </a:rPr>
              <a:t>tailored </a:t>
            </a:r>
            <a:r>
              <a:rPr sz="1600" spc="45" dirty="0">
                <a:latin typeface="Arial"/>
                <a:cs typeface="Arial"/>
              </a:rPr>
              <a:t>to </a:t>
            </a:r>
            <a:r>
              <a:rPr sz="1600" spc="5" dirty="0">
                <a:latin typeface="Arial"/>
                <a:cs typeface="Arial"/>
              </a:rPr>
              <a:t>the </a:t>
            </a:r>
            <a:r>
              <a:rPr sz="1600" spc="10" dirty="0">
                <a:latin typeface="Arial"/>
                <a:cs typeface="Arial"/>
              </a:rPr>
              <a:t>specific  </a:t>
            </a:r>
            <a:r>
              <a:rPr sz="1600" spc="-35" dirty="0">
                <a:latin typeface="Arial"/>
                <a:cs typeface="Arial"/>
              </a:rPr>
              <a:t>needs </a:t>
            </a:r>
            <a:r>
              <a:rPr sz="1600" spc="40" dirty="0">
                <a:latin typeface="Arial"/>
                <a:cs typeface="Arial"/>
              </a:rPr>
              <a:t>of </a:t>
            </a:r>
            <a:r>
              <a:rPr sz="1600" spc="-5" dirty="0">
                <a:latin typeface="Arial"/>
                <a:cs typeface="Arial"/>
              </a:rPr>
              <a:t>our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students.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600" spc="-114" dirty="0">
                <a:latin typeface="Arial"/>
                <a:cs typeface="Arial"/>
              </a:rPr>
              <a:t>ESIC </a:t>
            </a:r>
            <a:r>
              <a:rPr sz="1600" spc="-25" dirty="0">
                <a:latin typeface="Arial"/>
                <a:cs typeface="Arial"/>
              </a:rPr>
              <a:t>Languages </a:t>
            </a:r>
            <a:r>
              <a:rPr sz="1600" spc="1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accredited </a:t>
            </a:r>
            <a:r>
              <a:rPr sz="1600" spc="30" dirty="0">
                <a:latin typeface="Arial"/>
                <a:cs typeface="Arial"/>
              </a:rPr>
              <a:t>for </a:t>
            </a:r>
            <a:r>
              <a:rPr sz="1600" spc="5" dirty="0">
                <a:latin typeface="Arial"/>
                <a:cs typeface="Arial"/>
              </a:rPr>
              <a:t>the </a:t>
            </a:r>
            <a:r>
              <a:rPr sz="1600" spc="15" dirty="0">
                <a:latin typeface="Arial"/>
                <a:cs typeface="Arial"/>
              </a:rPr>
              <a:t>implementation </a:t>
            </a:r>
            <a:r>
              <a:rPr sz="1600" spc="-15" dirty="0">
                <a:latin typeface="Arial"/>
                <a:cs typeface="Arial"/>
              </a:rPr>
              <a:t>and </a:t>
            </a:r>
            <a:r>
              <a:rPr sz="1600" spc="-10" dirty="0">
                <a:latin typeface="Arial"/>
                <a:cs typeface="Arial"/>
              </a:rPr>
              <a:t>evaluation </a:t>
            </a:r>
            <a:r>
              <a:rPr sz="1600" spc="35" dirty="0">
                <a:latin typeface="Arial"/>
                <a:cs typeface="Arial"/>
              </a:rPr>
              <a:t>of </a:t>
            </a:r>
            <a:r>
              <a:rPr sz="1600" spc="57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the </a:t>
            </a:r>
            <a:r>
              <a:rPr sz="1600" spc="10" dirty="0">
                <a:latin typeface="Arial"/>
                <a:cs typeface="Arial"/>
              </a:rPr>
              <a:t>main </a:t>
            </a:r>
            <a:r>
              <a:rPr sz="1600" spc="-30" dirty="0">
                <a:latin typeface="Arial"/>
                <a:cs typeface="Arial"/>
              </a:rPr>
              <a:t>level </a:t>
            </a:r>
            <a:r>
              <a:rPr sz="1600" spc="40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internationally </a:t>
            </a:r>
            <a:r>
              <a:rPr sz="1600" spc="-15" dirty="0">
                <a:latin typeface="Arial"/>
                <a:cs typeface="Arial"/>
              </a:rPr>
              <a:t>recognized </a:t>
            </a:r>
            <a:r>
              <a:rPr sz="1600" dirty="0">
                <a:latin typeface="Arial"/>
                <a:cs typeface="Arial"/>
              </a:rPr>
              <a:t>tests: </a:t>
            </a:r>
            <a:r>
              <a:rPr sz="1600" spc="-114" dirty="0">
                <a:latin typeface="Arial"/>
                <a:cs typeface="Arial"/>
              </a:rPr>
              <a:t>TOEFL, </a:t>
            </a:r>
            <a:r>
              <a:rPr sz="1600" spc="-125" dirty="0">
                <a:latin typeface="Arial"/>
                <a:cs typeface="Arial"/>
              </a:rPr>
              <a:t>TOEIC,  </a:t>
            </a:r>
            <a:r>
              <a:rPr sz="1600" spc="-20" dirty="0">
                <a:latin typeface="Arial"/>
                <a:cs typeface="Arial"/>
              </a:rPr>
              <a:t>Cambridge </a:t>
            </a:r>
            <a:r>
              <a:rPr sz="1600" spc="-50" dirty="0">
                <a:latin typeface="Arial"/>
                <a:cs typeface="Arial"/>
              </a:rPr>
              <a:t>General </a:t>
            </a:r>
            <a:r>
              <a:rPr sz="1600" spc="-25" dirty="0">
                <a:latin typeface="Arial"/>
                <a:cs typeface="Arial"/>
              </a:rPr>
              <a:t>English </a:t>
            </a:r>
            <a:r>
              <a:rPr sz="1600" spc="-10" dirty="0">
                <a:latin typeface="Arial"/>
                <a:cs typeface="Arial"/>
              </a:rPr>
              <a:t>and </a:t>
            </a:r>
            <a:r>
              <a:rPr sz="1600" spc="-20" dirty="0">
                <a:latin typeface="Arial"/>
                <a:cs typeface="Arial"/>
              </a:rPr>
              <a:t>Cambridge Business </a:t>
            </a:r>
            <a:r>
              <a:rPr sz="1600" spc="-25" dirty="0">
                <a:latin typeface="Arial"/>
                <a:cs typeface="Arial"/>
              </a:rPr>
              <a:t>English </a:t>
            </a:r>
            <a:r>
              <a:rPr sz="1600" dirty="0">
                <a:latin typeface="Arial"/>
                <a:cs typeface="Arial"/>
              </a:rPr>
              <a:t>Certificates  </a:t>
            </a:r>
            <a:r>
              <a:rPr sz="1600" spc="-95" dirty="0">
                <a:latin typeface="Arial"/>
                <a:cs typeface="Arial"/>
              </a:rPr>
              <a:t>(BEC).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b="1" spc="-90" dirty="0">
                <a:latin typeface="Lucida Sans"/>
                <a:cs typeface="Lucida Sans"/>
              </a:rPr>
              <a:t>It </a:t>
            </a:r>
            <a:r>
              <a:rPr sz="1800" b="1" spc="-110" dirty="0">
                <a:latin typeface="Lucida Sans"/>
                <a:cs typeface="Lucida Sans"/>
              </a:rPr>
              <a:t>also </a:t>
            </a:r>
            <a:r>
              <a:rPr sz="1800" b="1" spc="-130" dirty="0">
                <a:latin typeface="Lucida Sans"/>
                <a:cs typeface="Lucida Sans"/>
              </a:rPr>
              <a:t>offers </a:t>
            </a:r>
            <a:r>
              <a:rPr sz="1800" b="1" spc="-145" dirty="0">
                <a:latin typeface="Lucida Sans"/>
                <a:cs typeface="Lucida Sans"/>
              </a:rPr>
              <a:t>training </a:t>
            </a:r>
            <a:r>
              <a:rPr sz="1800" b="1" spc="-140" dirty="0">
                <a:latin typeface="Lucida Sans"/>
                <a:cs typeface="Lucida Sans"/>
              </a:rPr>
              <a:t>in </a:t>
            </a:r>
            <a:r>
              <a:rPr sz="1800" b="1" spc="-145" dirty="0">
                <a:latin typeface="Lucida Sans"/>
                <a:cs typeface="Lucida Sans"/>
              </a:rPr>
              <a:t>other </a:t>
            </a:r>
            <a:r>
              <a:rPr sz="1800" b="1" spc="-140" dirty="0">
                <a:latin typeface="Lucida Sans"/>
                <a:cs typeface="Lucida Sans"/>
              </a:rPr>
              <a:t>languages </a:t>
            </a:r>
            <a:r>
              <a:rPr sz="1800" b="1" spc="-114" dirty="0">
                <a:latin typeface="Lucida Sans"/>
                <a:cs typeface="Lucida Sans"/>
              </a:rPr>
              <a:t>such </a:t>
            </a:r>
            <a:r>
              <a:rPr sz="1800" b="1" spc="-90" dirty="0">
                <a:latin typeface="Lucida Sans"/>
                <a:cs typeface="Lucida Sans"/>
              </a:rPr>
              <a:t>as </a:t>
            </a:r>
            <a:r>
              <a:rPr sz="1800" b="1" spc="-130" dirty="0">
                <a:latin typeface="Lucida Sans"/>
                <a:cs typeface="Lucida Sans"/>
              </a:rPr>
              <a:t>German, </a:t>
            </a:r>
            <a:r>
              <a:rPr sz="1800" b="1" spc="-95" dirty="0">
                <a:latin typeface="Lucida Sans"/>
                <a:cs typeface="Lucida Sans"/>
              </a:rPr>
              <a:t>French,  </a:t>
            </a:r>
            <a:r>
              <a:rPr sz="1800" b="1" spc="-130" dirty="0">
                <a:latin typeface="Lucida Sans"/>
                <a:cs typeface="Lucida Sans"/>
              </a:rPr>
              <a:t>Chinese </a:t>
            </a:r>
            <a:r>
              <a:rPr sz="1800" b="1" spc="-150" dirty="0">
                <a:latin typeface="Lucida Sans"/>
                <a:cs typeface="Lucida Sans"/>
              </a:rPr>
              <a:t>and </a:t>
            </a:r>
            <a:r>
              <a:rPr sz="1800" b="1" spc="-105" dirty="0">
                <a:latin typeface="Lucida Sans"/>
                <a:cs typeface="Lucida Sans"/>
              </a:rPr>
              <a:t>Spanish </a:t>
            </a:r>
            <a:r>
              <a:rPr sz="1800" b="1" spc="-145" dirty="0">
                <a:latin typeface="Lucida Sans"/>
                <a:cs typeface="Lucida Sans"/>
              </a:rPr>
              <a:t>for foreigners </a:t>
            </a:r>
            <a:r>
              <a:rPr sz="1800" b="1" spc="-110" dirty="0">
                <a:latin typeface="Lucida Sans"/>
                <a:cs typeface="Lucida Sans"/>
              </a:rPr>
              <a:t>(accredited </a:t>
            </a:r>
            <a:r>
              <a:rPr sz="1800" b="1" spc="-155" dirty="0">
                <a:latin typeface="Lucida Sans"/>
                <a:cs typeface="Lucida Sans"/>
              </a:rPr>
              <a:t>by </a:t>
            </a:r>
            <a:r>
              <a:rPr sz="1800" b="1" spc="-130" dirty="0">
                <a:latin typeface="Lucida Sans"/>
                <a:cs typeface="Lucida Sans"/>
              </a:rPr>
              <a:t>the </a:t>
            </a:r>
            <a:r>
              <a:rPr sz="1800" b="1" spc="-135" dirty="0">
                <a:latin typeface="Lucida Sans"/>
                <a:cs typeface="Lucida Sans"/>
              </a:rPr>
              <a:t>Cervantes  </a:t>
            </a:r>
            <a:r>
              <a:rPr sz="1800" b="1" spc="-90" dirty="0">
                <a:latin typeface="Lucida Sans"/>
                <a:cs typeface="Lucida Sans"/>
              </a:rPr>
              <a:t>Institute</a:t>
            </a:r>
            <a:r>
              <a:rPr sz="1800" b="1" spc="-90" dirty="0" smtClean="0">
                <a:latin typeface="Lucida Sans"/>
                <a:cs typeface="Lucida Sans"/>
              </a:rPr>
              <a:t>)</a:t>
            </a:r>
            <a:r>
              <a:rPr lang="es-ES" sz="1800" b="1" spc="-90" dirty="0" smtClean="0">
                <a:latin typeface="Lucida Sans"/>
                <a:cs typeface="Lucida Sans"/>
              </a:rPr>
              <a:t> and </a:t>
            </a:r>
            <a:r>
              <a:rPr lang="es-ES" sz="1800" b="1" spc="-90" dirty="0" err="1" smtClean="0">
                <a:latin typeface="Lucida Sans"/>
                <a:cs typeface="Lucida Sans"/>
              </a:rPr>
              <a:t>the</a:t>
            </a:r>
            <a:r>
              <a:rPr lang="es-ES" sz="1800" b="1" spc="-90" dirty="0" smtClean="0">
                <a:latin typeface="Lucida Sans"/>
                <a:cs typeface="Lucida Sans"/>
              </a:rPr>
              <a:t> </a:t>
            </a:r>
            <a:r>
              <a:rPr lang="es-ES" sz="1800" b="1" spc="-90" dirty="0" err="1" smtClean="0">
                <a:latin typeface="Lucida Sans"/>
                <a:cs typeface="Lucida Sans"/>
              </a:rPr>
              <a:t>following</a:t>
            </a:r>
            <a:r>
              <a:rPr lang="es-ES" sz="1800" b="1" spc="-90" dirty="0" smtClean="0">
                <a:latin typeface="Lucida Sans"/>
                <a:cs typeface="Lucida Sans"/>
              </a:rPr>
              <a:t> </a:t>
            </a:r>
            <a:r>
              <a:rPr lang="es-ES" sz="1800" b="1" spc="-90" dirty="0" err="1" smtClean="0">
                <a:latin typeface="Lucida Sans"/>
                <a:cs typeface="Lucida Sans"/>
              </a:rPr>
              <a:t>summer</a:t>
            </a:r>
            <a:r>
              <a:rPr lang="es-ES" sz="1800" b="1" spc="-90" dirty="0" smtClean="0">
                <a:latin typeface="Lucida Sans"/>
                <a:cs typeface="Lucida Sans"/>
              </a:rPr>
              <a:t> </a:t>
            </a:r>
            <a:r>
              <a:rPr lang="es-ES" sz="1800" b="1" spc="-90" dirty="0" err="1" smtClean="0">
                <a:latin typeface="Lucida Sans"/>
                <a:cs typeface="Lucida Sans"/>
              </a:rPr>
              <a:t>programs</a:t>
            </a:r>
            <a:r>
              <a:rPr lang="es-ES" b="1" spc="-90" dirty="0" smtClean="0">
                <a:latin typeface="Lucida Sans"/>
                <a:cs typeface="Lucida Sans"/>
              </a:rPr>
              <a:t>:</a:t>
            </a:r>
          </a:p>
          <a:p>
            <a:pPr marL="12700" marR="5715" algn="just">
              <a:lnSpc>
                <a:spcPct val="100000"/>
              </a:lnSpc>
            </a:pPr>
            <a:endParaRPr lang="es-ES" b="1" spc="-90" dirty="0" smtClean="0">
              <a:latin typeface="Lucida Sans"/>
              <a:cs typeface="Lucida Sans"/>
            </a:endParaRPr>
          </a:p>
          <a:p>
            <a:pPr marL="298450" marR="5715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Lucida Sans"/>
                <a:cs typeface="Lucida Sans"/>
              </a:rPr>
              <a:t>Valencia</a:t>
            </a:r>
            <a:r>
              <a:rPr lang="es-ES" dirty="0" smtClean="0">
                <a:latin typeface="Lucida Sans"/>
                <a:cs typeface="Lucida Sans"/>
              </a:rPr>
              <a:t>:</a:t>
            </a:r>
          </a:p>
          <a:p>
            <a:pPr marL="755650" marR="5715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Lucida Sans"/>
                <a:cs typeface="Lucida Sans"/>
              </a:rPr>
              <a:t>International Marketing </a:t>
            </a:r>
            <a:r>
              <a:rPr lang="es-ES" dirty="0" err="1" smtClean="0">
                <a:latin typeface="Lucida Sans"/>
                <a:cs typeface="Lucida Sans"/>
              </a:rPr>
              <a:t>with</a:t>
            </a:r>
            <a:r>
              <a:rPr lang="es-ES" dirty="0" smtClean="0">
                <a:latin typeface="Lucida Sans"/>
                <a:cs typeface="Lucida Sans"/>
              </a:rPr>
              <a:t> </a:t>
            </a:r>
            <a:r>
              <a:rPr lang="es-ES" dirty="0" err="1" smtClean="0">
                <a:latin typeface="Lucida Sans"/>
                <a:cs typeface="Lucida Sans"/>
              </a:rPr>
              <a:t>Spanish</a:t>
            </a:r>
            <a:r>
              <a:rPr lang="es-ES" dirty="0" smtClean="0">
                <a:latin typeface="Lucida Sans"/>
                <a:cs typeface="Lucida Sans"/>
              </a:rPr>
              <a:t> </a:t>
            </a:r>
            <a:r>
              <a:rPr lang="es-ES" dirty="0" err="1" smtClean="0">
                <a:latin typeface="Lucida Sans"/>
                <a:cs typeface="Lucida Sans"/>
              </a:rPr>
              <a:t>Language</a:t>
            </a:r>
            <a:r>
              <a:rPr lang="es-ES" dirty="0" smtClean="0">
                <a:latin typeface="Lucida Sans"/>
                <a:cs typeface="Lucida Sans"/>
              </a:rPr>
              <a:t> and Culture</a:t>
            </a:r>
          </a:p>
          <a:p>
            <a:pPr marL="755650" marR="5715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Lucida Sans"/>
                <a:cs typeface="Lucida Sans"/>
              </a:rPr>
              <a:t>International Marketing and Cross </a:t>
            </a:r>
            <a:r>
              <a:rPr lang="es-ES" dirty="0" err="1" smtClean="0">
                <a:latin typeface="Lucida Sans"/>
                <a:cs typeface="Lucida Sans"/>
              </a:rPr>
              <a:t>Cultutral</a:t>
            </a:r>
            <a:r>
              <a:rPr lang="es-ES" dirty="0" smtClean="0">
                <a:latin typeface="Lucida Sans"/>
                <a:cs typeface="Lucida Sans"/>
              </a:rPr>
              <a:t> </a:t>
            </a:r>
            <a:r>
              <a:rPr lang="es-ES" dirty="0" err="1" smtClean="0">
                <a:latin typeface="Lucida Sans"/>
                <a:cs typeface="Lucida Sans"/>
              </a:rPr>
              <a:t>Communication</a:t>
            </a:r>
            <a:r>
              <a:rPr lang="es-ES" dirty="0" smtClean="0">
                <a:latin typeface="Lucida Sans"/>
                <a:cs typeface="Lucida Sans"/>
              </a:rPr>
              <a:t> </a:t>
            </a:r>
            <a:r>
              <a:rPr lang="es-ES" dirty="0" err="1" smtClean="0">
                <a:latin typeface="Lucida Sans"/>
                <a:cs typeface="Lucida Sans"/>
              </a:rPr>
              <a:t>with</a:t>
            </a:r>
            <a:r>
              <a:rPr lang="es-ES" dirty="0" smtClean="0">
                <a:latin typeface="Lucida Sans"/>
                <a:cs typeface="Lucida Sans"/>
              </a:rPr>
              <a:t> </a:t>
            </a:r>
            <a:r>
              <a:rPr lang="es-ES" dirty="0" err="1" smtClean="0">
                <a:latin typeface="Lucida Sans"/>
                <a:cs typeface="Lucida Sans"/>
              </a:rPr>
              <a:t>Spanish</a:t>
            </a:r>
            <a:r>
              <a:rPr lang="es-ES" dirty="0" smtClean="0">
                <a:latin typeface="Lucida Sans"/>
                <a:cs typeface="Lucida Sans"/>
              </a:rPr>
              <a:t> </a:t>
            </a:r>
            <a:r>
              <a:rPr lang="es-ES" dirty="0" err="1" smtClean="0">
                <a:latin typeface="Lucida Sans"/>
                <a:cs typeface="Lucida Sans"/>
              </a:rPr>
              <a:t>Language</a:t>
            </a:r>
            <a:r>
              <a:rPr lang="es-ES" dirty="0" smtClean="0">
                <a:latin typeface="Lucida Sans"/>
                <a:cs typeface="Lucida Sans"/>
              </a:rPr>
              <a:t> and Culture </a:t>
            </a:r>
            <a:r>
              <a:rPr lang="es-ES" dirty="0" err="1" smtClean="0">
                <a:latin typeface="Lucida Sans"/>
                <a:cs typeface="Lucida Sans"/>
              </a:rPr>
              <a:t>Program</a:t>
            </a:r>
            <a:endParaRPr lang="es-ES" dirty="0" smtClean="0">
              <a:latin typeface="Lucida Sans"/>
              <a:cs typeface="Lucida Sans"/>
            </a:endParaRPr>
          </a:p>
          <a:p>
            <a:pPr marL="298450" marR="5715" indent="-285750" algn="just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Lucida Sans"/>
                <a:cs typeface="Lucida Sans"/>
              </a:rPr>
              <a:t>Seville</a:t>
            </a:r>
            <a:r>
              <a:rPr lang="es-ES" dirty="0" smtClean="0">
                <a:latin typeface="Lucida Sans"/>
                <a:cs typeface="Lucida Sans"/>
              </a:rPr>
              <a:t>:</a:t>
            </a:r>
          </a:p>
          <a:p>
            <a:pPr marL="755650" marR="5715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Lucida Sans"/>
                <a:cs typeface="Lucida Sans"/>
              </a:rPr>
              <a:t>International Business CSR: </a:t>
            </a:r>
            <a:r>
              <a:rPr lang="es-ES" dirty="0" err="1" smtClean="0">
                <a:latin typeface="Lucida Sans"/>
                <a:cs typeface="Lucida Sans"/>
              </a:rPr>
              <a:t>Spain</a:t>
            </a:r>
            <a:r>
              <a:rPr lang="es-ES" dirty="0" smtClean="0">
                <a:latin typeface="Lucida Sans"/>
                <a:cs typeface="Lucida Sans"/>
              </a:rPr>
              <a:t> and </a:t>
            </a:r>
            <a:r>
              <a:rPr lang="es-ES" dirty="0" err="1" smtClean="0">
                <a:latin typeface="Lucida Sans"/>
                <a:cs typeface="Lucida Sans"/>
              </a:rPr>
              <a:t>European</a:t>
            </a:r>
            <a:r>
              <a:rPr lang="es-ES" dirty="0" smtClean="0">
                <a:latin typeface="Lucida Sans"/>
                <a:cs typeface="Lucida Sans"/>
              </a:rPr>
              <a:t> </a:t>
            </a:r>
            <a:r>
              <a:rPr lang="es-ES" dirty="0" err="1" smtClean="0">
                <a:latin typeface="Lucida Sans"/>
                <a:cs typeface="Lucida Sans"/>
              </a:rPr>
              <a:t>Union</a:t>
            </a:r>
            <a:r>
              <a:rPr lang="es-ES" dirty="0" smtClean="0">
                <a:latin typeface="Lucida Sans"/>
                <a:cs typeface="Lucida Sans"/>
              </a:rPr>
              <a:t> in a global </a:t>
            </a:r>
            <a:r>
              <a:rPr lang="es-ES" dirty="0" err="1" smtClean="0">
                <a:latin typeface="Lucida Sans"/>
                <a:cs typeface="Lucida Sans"/>
              </a:rPr>
              <a:t>context</a:t>
            </a:r>
            <a:r>
              <a:rPr lang="es-ES" dirty="0" smtClean="0">
                <a:latin typeface="Lucida Sans"/>
                <a:cs typeface="Lucida Sans"/>
              </a:rPr>
              <a:t> </a:t>
            </a:r>
            <a:r>
              <a:rPr lang="es-ES" dirty="0" err="1" smtClean="0">
                <a:latin typeface="Lucida Sans"/>
                <a:cs typeface="Lucida Sans"/>
              </a:rPr>
              <a:t>with</a:t>
            </a:r>
            <a:r>
              <a:rPr lang="es-ES" dirty="0" smtClean="0">
                <a:latin typeface="Lucida Sans"/>
                <a:cs typeface="Lucida Sans"/>
              </a:rPr>
              <a:t> </a:t>
            </a:r>
            <a:r>
              <a:rPr lang="es-ES" dirty="0" err="1" smtClean="0">
                <a:latin typeface="Lucida Sans"/>
                <a:cs typeface="Lucida Sans"/>
              </a:rPr>
              <a:t>Spanish</a:t>
            </a:r>
            <a:r>
              <a:rPr lang="es-ES" dirty="0" smtClean="0">
                <a:latin typeface="Lucida Sans"/>
                <a:cs typeface="Lucida Sans"/>
              </a:rPr>
              <a:t> </a:t>
            </a:r>
            <a:r>
              <a:rPr lang="es-ES" dirty="0" err="1" smtClean="0">
                <a:latin typeface="Lucida Sans"/>
                <a:cs typeface="Lucida Sans"/>
              </a:rPr>
              <a:t>Language</a:t>
            </a:r>
            <a:r>
              <a:rPr lang="es-ES" dirty="0" smtClean="0">
                <a:latin typeface="Lucida Sans"/>
                <a:cs typeface="Lucida Sans"/>
              </a:rPr>
              <a:t> &amp; Culture</a:t>
            </a:r>
          </a:p>
          <a:p>
            <a:pPr marL="755650" marR="5715" lvl="1" indent="-285750" algn="just">
              <a:buFont typeface="Arial" panose="020B0604020202020204" pitchFamily="34" charset="0"/>
              <a:buChar char="•"/>
            </a:pPr>
            <a:endParaRPr dirty="0">
              <a:latin typeface="Lucida Sans"/>
              <a:cs typeface="Lucida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54907" y="8389468"/>
            <a:ext cx="2339086" cy="411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4098" y="8327797"/>
            <a:ext cx="3113277" cy="6089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0944" y="0"/>
            <a:ext cx="4173347" cy="9753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 smtClean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90300" y="8578545"/>
            <a:ext cx="1713991" cy="525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28480" y="8031695"/>
            <a:ext cx="2818130" cy="401320"/>
          </a:xfrm>
          <a:custGeom>
            <a:avLst/>
            <a:gdLst/>
            <a:ahLst/>
            <a:cxnLst/>
            <a:rect l="l" t="t" r="r" b="b"/>
            <a:pathLst>
              <a:path w="2818129" h="401320">
                <a:moveTo>
                  <a:pt x="0" y="400977"/>
                </a:moveTo>
                <a:lnTo>
                  <a:pt x="2817876" y="400977"/>
                </a:lnTo>
                <a:lnTo>
                  <a:pt x="2817876" y="0"/>
                </a:lnTo>
                <a:lnTo>
                  <a:pt x="0" y="0"/>
                </a:lnTo>
                <a:lnTo>
                  <a:pt x="0" y="400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21722" y="8027161"/>
            <a:ext cx="2214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85" dirty="0">
                <a:latin typeface="Calibri"/>
                <a:cs typeface="Calibri"/>
                <a:hlinkClick r:id="rId4"/>
              </a:rPr>
              <a:t>www.esic.edu/</a:t>
            </a:r>
            <a:r>
              <a:rPr sz="2000" spc="-85" dirty="0">
                <a:solidFill>
                  <a:srgbClr val="FF0000"/>
                </a:solidFill>
                <a:latin typeface="Calibri"/>
                <a:cs typeface="Calibri"/>
                <a:hlinkClick r:id="rId4"/>
              </a:rPr>
              <a:t>editorial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7598" y="11741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412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9879" y="101473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61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598" y="100203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5400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1792" y="101434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4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>
                <a:solidFill>
                  <a:srgbClr val="FF0000"/>
                </a:solidFill>
              </a:rPr>
              <a:t>PUBLISHING</a:t>
            </a:r>
            <a:r>
              <a:rPr spc="-200" dirty="0">
                <a:solidFill>
                  <a:srgbClr val="FF0000"/>
                </a:solidFill>
              </a:rPr>
              <a:t> </a:t>
            </a:r>
            <a:r>
              <a:rPr b="0" spc="-175" dirty="0">
                <a:latin typeface="Arial"/>
                <a:cs typeface="Arial"/>
              </a:rPr>
              <a:t>AREA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5888" y="1909698"/>
            <a:ext cx="699643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1305" algn="l"/>
                <a:tab pos="2324735" algn="l"/>
                <a:tab pos="2686050" algn="l"/>
                <a:tab pos="3252470" algn="l"/>
                <a:tab pos="4728210" algn="l"/>
                <a:tab pos="5135245" algn="l"/>
                <a:tab pos="5908040" algn="l"/>
                <a:tab pos="6555740" algn="l"/>
              </a:tabLst>
            </a:pPr>
            <a:r>
              <a:rPr sz="2500" i="1" spc="-90" dirty="0">
                <a:latin typeface="Arial"/>
                <a:cs typeface="Arial"/>
              </a:rPr>
              <a:t>Pub</a:t>
            </a:r>
            <a:r>
              <a:rPr sz="2500" i="1" spc="-30" dirty="0">
                <a:latin typeface="Arial"/>
                <a:cs typeface="Arial"/>
              </a:rPr>
              <a:t>l</a:t>
            </a:r>
            <a:r>
              <a:rPr sz="2500" i="1" spc="-35" dirty="0">
                <a:latin typeface="Arial"/>
                <a:cs typeface="Arial"/>
              </a:rPr>
              <a:t>ishi</a:t>
            </a:r>
            <a:r>
              <a:rPr sz="2500" i="1" spc="-40" dirty="0">
                <a:latin typeface="Arial"/>
                <a:cs typeface="Arial"/>
              </a:rPr>
              <a:t>n</a:t>
            </a:r>
            <a:r>
              <a:rPr sz="2500" i="1" spc="-55" dirty="0">
                <a:latin typeface="Arial"/>
                <a:cs typeface="Arial"/>
              </a:rPr>
              <a:t>g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195" dirty="0">
                <a:latin typeface="Arial"/>
                <a:cs typeface="Arial"/>
              </a:rPr>
              <a:t>ESI</a:t>
            </a:r>
            <a:r>
              <a:rPr sz="2500" i="1" spc="-254" dirty="0">
                <a:latin typeface="Arial"/>
                <a:cs typeface="Arial"/>
              </a:rPr>
              <a:t>C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20" dirty="0">
                <a:latin typeface="Arial"/>
                <a:cs typeface="Arial"/>
              </a:rPr>
              <a:t>i</a:t>
            </a:r>
            <a:r>
              <a:rPr sz="2500" i="1" spc="-30" dirty="0">
                <a:latin typeface="Arial"/>
                <a:cs typeface="Arial"/>
              </a:rPr>
              <a:t>s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30" dirty="0">
                <a:latin typeface="Arial"/>
                <a:cs typeface="Arial"/>
              </a:rPr>
              <a:t>th</a:t>
            </a:r>
            <a:r>
              <a:rPr sz="2500" i="1" spc="-45" dirty="0">
                <a:latin typeface="Arial"/>
                <a:cs typeface="Arial"/>
              </a:rPr>
              <a:t>e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40" dirty="0">
                <a:latin typeface="Arial"/>
                <a:cs typeface="Arial"/>
              </a:rPr>
              <a:t>pr</a:t>
            </a:r>
            <a:r>
              <a:rPr sz="2500" i="1" spc="-65" dirty="0">
                <a:latin typeface="Arial"/>
                <a:cs typeface="Arial"/>
              </a:rPr>
              <a:t>o</a:t>
            </a:r>
            <a:r>
              <a:rPr sz="2500" i="1" spc="-20" dirty="0">
                <a:latin typeface="Arial"/>
                <a:cs typeface="Arial"/>
              </a:rPr>
              <a:t>jecti</a:t>
            </a:r>
            <a:r>
              <a:rPr sz="2500" i="1" spc="-50" dirty="0">
                <a:latin typeface="Arial"/>
                <a:cs typeface="Arial"/>
              </a:rPr>
              <a:t>o</a:t>
            </a:r>
            <a:r>
              <a:rPr sz="2500" i="1" spc="-55" dirty="0">
                <a:latin typeface="Arial"/>
                <a:cs typeface="Arial"/>
              </a:rPr>
              <a:t>n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20" dirty="0">
                <a:latin typeface="Arial"/>
                <a:cs typeface="Arial"/>
              </a:rPr>
              <a:t>o</a:t>
            </a:r>
            <a:r>
              <a:rPr sz="2500" i="1" spc="10" dirty="0">
                <a:latin typeface="Arial"/>
                <a:cs typeface="Arial"/>
              </a:rPr>
              <a:t>f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195" dirty="0">
                <a:latin typeface="Arial"/>
                <a:cs typeface="Arial"/>
              </a:rPr>
              <a:t>ESI</a:t>
            </a:r>
            <a:r>
              <a:rPr sz="2500" i="1" spc="-254" dirty="0">
                <a:latin typeface="Arial"/>
                <a:cs typeface="Arial"/>
              </a:rPr>
              <a:t>C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15" dirty="0">
                <a:latin typeface="Arial"/>
                <a:cs typeface="Arial"/>
              </a:rPr>
              <a:t>i</a:t>
            </a:r>
            <a:r>
              <a:rPr sz="2500" i="1" spc="-5" dirty="0">
                <a:latin typeface="Arial"/>
                <a:cs typeface="Arial"/>
              </a:rPr>
              <a:t>nto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40" dirty="0">
                <a:latin typeface="Arial"/>
                <a:cs typeface="Arial"/>
              </a:rPr>
              <a:t>the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888" y="2300350"/>
            <a:ext cx="3194050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80"/>
              </a:lnSpc>
              <a:tabLst>
                <a:tab pos="1076325" algn="l"/>
                <a:tab pos="1667510" algn="l"/>
                <a:tab pos="2192020" algn="l"/>
                <a:tab pos="2749550" algn="l"/>
              </a:tabLst>
            </a:pPr>
            <a:r>
              <a:rPr sz="2500" i="1" spc="-30" dirty="0">
                <a:latin typeface="Arial"/>
                <a:cs typeface="Arial"/>
              </a:rPr>
              <a:t>world	</a:t>
            </a:r>
            <a:r>
              <a:rPr sz="2500" i="1" spc="15" dirty="0">
                <a:latin typeface="Arial"/>
                <a:cs typeface="Arial"/>
              </a:rPr>
              <a:t>of	</a:t>
            </a:r>
            <a:r>
              <a:rPr sz="2500" i="1" spc="-60" dirty="0">
                <a:latin typeface="Arial"/>
                <a:cs typeface="Arial"/>
              </a:rPr>
              <a:t>publishing,  </a:t>
            </a:r>
            <a:r>
              <a:rPr sz="2500" i="1" spc="-50" dirty="0">
                <a:latin typeface="Arial"/>
                <a:cs typeface="Arial"/>
              </a:rPr>
              <a:t>d</a:t>
            </a:r>
            <a:r>
              <a:rPr sz="2500" i="1" spc="-30" dirty="0">
                <a:latin typeface="Arial"/>
                <a:cs typeface="Arial"/>
              </a:rPr>
              <a:t>i</a:t>
            </a:r>
            <a:r>
              <a:rPr sz="2500" i="1" spc="-35" dirty="0">
                <a:latin typeface="Arial"/>
                <a:cs typeface="Arial"/>
              </a:rPr>
              <a:t>s</a:t>
            </a:r>
            <a:r>
              <a:rPr sz="2500" i="1" spc="-20" dirty="0">
                <a:latin typeface="Arial"/>
                <a:cs typeface="Arial"/>
              </a:rPr>
              <a:t>s</a:t>
            </a:r>
            <a:r>
              <a:rPr sz="2500" i="1" spc="-40" dirty="0">
                <a:latin typeface="Arial"/>
                <a:cs typeface="Arial"/>
              </a:rPr>
              <a:t>emina</a:t>
            </a:r>
            <a:r>
              <a:rPr sz="2500" i="1" spc="-10" dirty="0">
                <a:latin typeface="Arial"/>
                <a:cs typeface="Arial"/>
              </a:rPr>
              <a:t>t</a:t>
            </a:r>
            <a:r>
              <a:rPr sz="2500" i="1" spc="-15" dirty="0">
                <a:latin typeface="Arial"/>
                <a:cs typeface="Arial"/>
              </a:rPr>
              <a:t>i</a:t>
            </a:r>
            <a:r>
              <a:rPr sz="2500" i="1" spc="-55" dirty="0">
                <a:latin typeface="Arial"/>
                <a:cs typeface="Arial"/>
              </a:rPr>
              <a:t>on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20" dirty="0">
                <a:latin typeface="Arial"/>
                <a:cs typeface="Arial"/>
              </a:rPr>
              <a:t>o</a:t>
            </a:r>
            <a:r>
              <a:rPr sz="2500" i="1" spc="10" dirty="0">
                <a:latin typeface="Arial"/>
                <a:cs typeface="Arial"/>
              </a:rPr>
              <a:t>f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35" dirty="0">
                <a:latin typeface="Arial"/>
                <a:cs typeface="Arial"/>
              </a:rPr>
              <a:t>the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3027" y="2300350"/>
            <a:ext cx="3581400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5080" indent="-38100">
              <a:lnSpc>
                <a:spcPts val="2880"/>
              </a:lnSpc>
              <a:tabLst>
                <a:tab pos="1477010" algn="l"/>
                <a:tab pos="1574800" algn="l"/>
                <a:tab pos="2035175" algn="l"/>
                <a:tab pos="3063875" algn="l"/>
              </a:tabLst>
            </a:pPr>
            <a:r>
              <a:rPr sz="2500" i="1" spc="-40" dirty="0">
                <a:latin typeface="Arial"/>
                <a:cs typeface="Arial"/>
              </a:rPr>
              <a:t>pr</a:t>
            </a:r>
            <a:r>
              <a:rPr sz="2500" i="1" spc="-65" dirty="0">
                <a:latin typeface="Arial"/>
                <a:cs typeface="Arial"/>
              </a:rPr>
              <a:t>o</a:t>
            </a:r>
            <a:r>
              <a:rPr sz="2500" i="1" spc="-70" dirty="0">
                <a:latin typeface="Arial"/>
                <a:cs typeface="Arial"/>
              </a:rPr>
              <a:t>v</a:t>
            </a:r>
            <a:r>
              <a:rPr sz="2500" i="1" spc="-35" dirty="0">
                <a:latin typeface="Arial"/>
                <a:cs typeface="Arial"/>
              </a:rPr>
              <a:t>id</a:t>
            </a:r>
            <a:r>
              <a:rPr sz="2500" i="1" spc="-15" dirty="0">
                <a:latin typeface="Arial"/>
                <a:cs typeface="Arial"/>
              </a:rPr>
              <a:t>i</a:t>
            </a:r>
            <a:r>
              <a:rPr sz="2500" i="1" spc="-55" dirty="0">
                <a:latin typeface="Arial"/>
                <a:cs typeface="Arial"/>
              </a:rPr>
              <a:t>ng</a:t>
            </a:r>
            <a:r>
              <a:rPr sz="2500" i="1" dirty="0">
                <a:latin typeface="Arial"/>
                <a:cs typeface="Arial"/>
              </a:rPr>
              <a:t>		</a:t>
            </a:r>
            <a:r>
              <a:rPr sz="2500" i="1" spc="-95" dirty="0">
                <a:latin typeface="Arial"/>
                <a:cs typeface="Arial"/>
              </a:rPr>
              <a:t>rese</a:t>
            </a:r>
            <a:r>
              <a:rPr sz="2500" i="1" spc="-100" dirty="0">
                <a:latin typeface="Arial"/>
                <a:cs typeface="Arial"/>
              </a:rPr>
              <a:t>a</a:t>
            </a:r>
            <a:r>
              <a:rPr sz="2500" i="1" spc="-30" dirty="0">
                <a:latin typeface="Arial"/>
                <a:cs typeface="Arial"/>
              </a:rPr>
              <a:t>rc</a:t>
            </a:r>
            <a:r>
              <a:rPr sz="2500" i="1" spc="-35" dirty="0">
                <a:latin typeface="Arial"/>
                <a:cs typeface="Arial"/>
              </a:rPr>
              <a:t>h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65" dirty="0">
                <a:latin typeface="Arial"/>
                <a:cs typeface="Arial"/>
              </a:rPr>
              <a:t>and </a:t>
            </a:r>
            <a:r>
              <a:rPr sz="2500" i="1" spc="-35" dirty="0">
                <a:latin typeface="Arial"/>
                <a:cs typeface="Arial"/>
              </a:rPr>
              <a:t> </a:t>
            </a:r>
            <a:r>
              <a:rPr sz="2500" i="1" spc="-55" dirty="0">
                <a:latin typeface="Arial"/>
                <a:cs typeface="Arial"/>
              </a:rPr>
              <a:t>sub</a:t>
            </a:r>
            <a:r>
              <a:rPr sz="2500" i="1" spc="-20" dirty="0">
                <a:latin typeface="Arial"/>
                <a:cs typeface="Arial"/>
              </a:rPr>
              <a:t>jec</a:t>
            </a:r>
            <a:r>
              <a:rPr sz="2500" i="1" spc="-5" dirty="0">
                <a:latin typeface="Arial"/>
                <a:cs typeface="Arial"/>
              </a:rPr>
              <a:t>t</a:t>
            </a:r>
            <a:r>
              <a:rPr sz="2500" i="1" spc="-30" dirty="0">
                <a:latin typeface="Arial"/>
                <a:cs typeface="Arial"/>
              </a:rPr>
              <a:t>s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20" dirty="0">
                <a:latin typeface="Arial"/>
                <a:cs typeface="Arial"/>
              </a:rPr>
              <a:t>o</a:t>
            </a:r>
            <a:r>
              <a:rPr sz="2500" i="1" spc="10" dirty="0">
                <a:latin typeface="Arial"/>
                <a:cs typeface="Arial"/>
              </a:rPr>
              <a:t>f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80" dirty="0">
                <a:latin typeface="Arial"/>
                <a:cs typeface="Arial"/>
              </a:rPr>
              <a:t>ec</a:t>
            </a:r>
            <a:r>
              <a:rPr sz="2500" i="1" spc="-90" dirty="0">
                <a:latin typeface="Arial"/>
                <a:cs typeface="Arial"/>
              </a:rPr>
              <a:t>o</a:t>
            </a:r>
            <a:r>
              <a:rPr sz="2500" i="1" spc="-55" dirty="0">
                <a:latin typeface="Arial"/>
                <a:cs typeface="Arial"/>
              </a:rPr>
              <a:t>n</a:t>
            </a:r>
            <a:r>
              <a:rPr sz="2500" i="1" spc="-65" dirty="0">
                <a:latin typeface="Arial"/>
                <a:cs typeface="Arial"/>
              </a:rPr>
              <a:t>o</a:t>
            </a:r>
            <a:r>
              <a:rPr sz="2500" i="1" spc="45" dirty="0">
                <a:latin typeface="Arial"/>
                <a:cs typeface="Arial"/>
              </a:rPr>
              <a:t>m</a:t>
            </a:r>
            <a:r>
              <a:rPr sz="2500" i="1" spc="-75" dirty="0">
                <a:latin typeface="Arial"/>
                <a:cs typeface="Arial"/>
              </a:rPr>
              <a:t>ics,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5888" y="3007233"/>
            <a:ext cx="6997700" cy="313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500" i="1" spc="-60" dirty="0">
                <a:latin typeface="Arial"/>
                <a:cs typeface="Arial"/>
              </a:rPr>
              <a:t>business </a:t>
            </a:r>
            <a:r>
              <a:rPr sz="2500" i="1" spc="-70" dirty="0">
                <a:latin typeface="Arial"/>
                <a:cs typeface="Arial"/>
              </a:rPr>
              <a:t>and</a:t>
            </a:r>
            <a:r>
              <a:rPr sz="2500" i="1" spc="-180" dirty="0">
                <a:latin typeface="Arial"/>
                <a:cs typeface="Arial"/>
              </a:rPr>
              <a:t> </a:t>
            </a:r>
            <a:r>
              <a:rPr sz="2500" i="1" spc="-50" dirty="0">
                <a:latin typeface="Arial"/>
                <a:cs typeface="Arial"/>
              </a:rPr>
              <a:t>marketing.</a:t>
            </a: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2160"/>
              </a:spcBef>
            </a:pPr>
            <a:r>
              <a:rPr sz="1800" spc="35" dirty="0">
                <a:latin typeface="Arial"/>
                <a:cs typeface="Arial"/>
              </a:rPr>
              <a:t>Its </a:t>
            </a:r>
            <a:r>
              <a:rPr sz="1800" dirty="0">
                <a:latin typeface="Arial"/>
                <a:cs typeface="Arial"/>
              </a:rPr>
              <a:t>publishing </a:t>
            </a:r>
            <a:r>
              <a:rPr sz="1800" spc="-15" dirty="0">
                <a:latin typeface="Arial"/>
                <a:cs typeface="Arial"/>
              </a:rPr>
              <a:t>catalog, </a:t>
            </a:r>
            <a:r>
              <a:rPr sz="1800" spc="15" dirty="0">
                <a:latin typeface="Arial"/>
                <a:cs typeface="Arial"/>
              </a:rPr>
              <a:t>constantly </a:t>
            </a:r>
            <a:r>
              <a:rPr sz="1800" spc="-45" dirty="0">
                <a:latin typeface="Arial"/>
                <a:cs typeface="Arial"/>
              </a:rPr>
              <a:t>renewed, </a:t>
            </a:r>
            <a:r>
              <a:rPr sz="1800" spc="-10" dirty="0">
                <a:latin typeface="Arial"/>
                <a:cs typeface="Arial"/>
              </a:rPr>
              <a:t>has </a:t>
            </a:r>
            <a:r>
              <a:rPr sz="1800" spc="5" dirty="0">
                <a:latin typeface="Arial"/>
                <a:cs typeface="Arial"/>
              </a:rPr>
              <a:t>more </a:t>
            </a:r>
            <a:r>
              <a:rPr sz="1800" spc="15" dirty="0">
                <a:latin typeface="Arial"/>
                <a:cs typeface="Arial"/>
              </a:rPr>
              <a:t>than </a:t>
            </a:r>
            <a:r>
              <a:rPr sz="1800" spc="10" dirty="0">
                <a:latin typeface="Arial"/>
                <a:cs typeface="Arial"/>
              </a:rPr>
              <a:t>450 </a:t>
            </a:r>
            <a:r>
              <a:rPr sz="1800" dirty="0">
                <a:latin typeface="Arial"/>
                <a:cs typeface="Arial"/>
              </a:rPr>
              <a:t>active  titles, </a:t>
            </a:r>
            <a:r>
              <a:rPr sz="1800" spc="-5" dirty="0">
                <a:latin typeface="Arial"/>
                <a:cs typeface="Arial"/>
              </a:rPr>
              <a:t>whose </a:t>
            </a:r>
            <a:r>
              <a:rPr sz="1800" spc="10" dirty="0">
                <a:latin typeface="Arial"/>
                <a:cs typeface="Arial"/>
              </a:rPr>
              <a:t>authors </a:t>
            </a:r>
            <a:r>
              <a:rPr sz="1800" spc="-35" dirty="0">
                <a:latin typeface="Arial"/>
                <a:cs typeface="Arial"/>
              </a:rPr>
              <a:t>are </a:t>
            </a:r>
            <a:r>
              <a:rPr sz="1800" spc="5" dirty="0">
                <a:latin typeface="Arial"/>
                <a:cs typeface="Arial"/>
              </a:rPr>
              <a:t>mainly </a:t>
            </a:r>
            <a:r>
              <a:rPr sz="1800" dirty="0">
                <a:latin typeface="Arial"/>
                <a:cs typeface="Arial"/>
              </a:rPr>
              <a:t>academics </a:t>
            </a:r>
            <a:r>
              <a:rPr sz="1800" spc="-15" dirty="0">
                <a:latin typeface="Arial"/>
                <a:cs typeface="Arial"/>
              </a:rPr>
              <a:t>and professionals,  experts </a:t>
            </a:r>
            <a:r>
              <a:rPr sz="1800" spc="20" dirty="0">
                <a:latin typeface="Arial"/>
                <a:cs typeface="Arial"/>
              </a:rPr>
              <a:t>familiar </a:t>
            </a:r>
            <a:r>
              <a:rPr sz="1800" spc="4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our </a:t>
            </a:r>
            <a:r>
              <a:rPr sz="1800" spc="-10" dirty="0">
                <a:latin typeface="Arial"/>
                <a:cs typeface="Arial"/>
              </a:rPr>
              <a:t>business</a:t>
            </a:r>
            <a:r>
              <a:rPr sz="1800" spc="-3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environment.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40" dirty="0">
                <a:latin typeface="Arial"/>
                <a:cs typeface="Arial"/>
              </a:rPr>
              <a:t>It </a:t>
            </a:r>
            <a:r>
              <a:rPr sz="1800" spc="-10" dirty="0">
                <a:latin typeface="Arial"/>
                <a:cs typeface="Arial"/>
              </a:rPr>
              <a:t>has </a:t>
            </a:r>
            <a:r>
              <a:rPr sz="1800" spc="5" dirty="0">
                <a:latin typeface="Arial"/>
                <a:cs typeface="Arial"/>
              </a:rPr>
              <a:t>more </a:t>
            </a:r>
            <a:r>
              <a:rPr sz="1800" spc="15" dirty="0">
                <a:latin typeface="Arial"/>
                <a:cs typeface="Arial"/>
              </a:rPr>
              <a:t>than </a:t>
            </a:r>
            <a:r>
              <a:rPr sz="1800" spc="20" dirty="0">
                <a:latin typeface="Arial"/>
                <a:cs typeface="Arial"/>
              </a:rPr>
              <a:t>40 </a:t>
            </a:r>
            <a:r>
              <a:rPr sz="1800" spc="-25" dirty="0">
                <a:latin typeface="Arial"/>
                <a:cs typeface="Arial"/>
              </a:rPr>
              <a:t>years </a:t>
            </a:r>
            <a:r>
              <a:rPr sz="1800" spc="-45" dirty="0">
                <a:latin typeface="Arial"/>
                <a:cs typeface="Arial"/>
              </a:rPr>
              <a:t>experience, </a:t>
            </a:r>
            <a:r>
              <a:rPr sz="1800" dirty="0">
                <a:latin typeface="Arial"/>
                <a:cs typeface="Arial"/>
              </a:rPr>
              <a:t>publishing professional </a:t>
            </a:r>
            <a:r>
              <a:rPr sz="1800" spc="-10" dirty="0">
                <a:latin typeface="Arial"/>
                <a:cs typeface="Arial"/>
              </a:rPr>
              <a:t>books  </a:t>
            </a:r>
            <a:r>
              <a:rPr sz="1800" spc="-5" dirty="0">
                <a:latin typeface="Arial"/>
                <a:cs typeface="Arial"/>
              </a:rPr>
              <a:t>on </a:t>
            </a:r>
            <a:r>
              <a:rPr sz="1800" spc="-10" dirty="0">
                <a:latin typeface="Arial"/>
                <a:cs typeface="Arial"/>
              </a:rPr>
              <a:t>marketing, </a:t>
            </a:r>
            <a:r>
              <a:rPr sz="1800" spc="-15" dirty="0">
                <a:latin typeface="Arial"/>
                <a:cs typeface="Arial"/>
              </a:rPr>
              <a:t>advertising, </a:t>
            </a:r>
            <a:r>
              <a:rPr sz="1800" spc="-40" dirty="0">
                <a:latin typeface="Arial"/>
                <a:cs typeface="Arial"/>
              </a:rPr>
              <a:t>sales, </a:t>
            </a:r>
            <a:r>
              <a:rPr sz="1800" spc="5" dirty="0">
                <a:latin typeface="Arial"/>
                <a:cs typeface="Arial"/>
              </a:rPr>
              <a:t>human </a:t>
            </a:r>
            <a:r>
              <a:rPr sz="1800" spc="-30" dirty="0">
                <a:latin typeface="Arial"/>
                <a:cs typeface="Arial"/>
              </a:rPr>
              <a:t>resources, </a:t>
            </a:r>
            <a:r>
              <a:rPr sz="1800" spc="5" dirty="0">
                <a:latin typeface="Arial"/>
                <a:cs typeface="Arial"/>
              </a:rPr>
              <a:t>management  </a:t>
            </a:r>
            <a:r>
              <a:rPr sz="1800" spc="-25" dirty="0">
                <a:latin typeface="Arial"/>
                <a:cs typeface="Arial"/>
              </a:rPr>
              <a:t>skills, </a:t>
            </a:r>
            <a:r>
              <a:rPr sz="1800" spc="-20" dirty="0">
                <a:latin typeface="Arial"/>
                <a:cs typeface="Arial"/>
              </a:rPr>
              <a:t>finance, </a:t>
            </a:r>
            <a:r>
              <a:rPr sz="1800" spc="-10" dirty="0">
                <a:latin typeface="Arial"/>
                <a:cs typeface="Arial"/>
              </a:rPr>
              <a:t>strategy, economics, </a:t>
            </a:r>
            <a:r>
              <a:rPr sz="1800" spc="25" dirty="0">
                <a:latin typeface="Arial"/>
                <a:cs typeface="Arial"/>
              </a:rPr>
              <a:t>mathematics </a:t>
            </a:r>
            <a:r>
              <a:rPr sz="1800" spc="-15" dirty="0">
                <a:latin typeface="Arial"/>
                <a:cs typeface="Arial"/>
              </a:rPr>
              <a:t>and </a:t>
            </a:r>
            <a:r>
              <a:rPr sz="1800" spc="10" dirty="0">
                <a:latin typeface="Arial"/>
                <a:cs typeface="Arial"/>
              </a:rPr>
              <a:t>statistics,  </a:t>
            </a:r>
            <a:r>
              <a:rPr sz="1800" spc="20" dirty="0">
                <a:latin typeface="Arial"/>
                <a:cs typeface="Arial"/>
              </a:rPr>
              <a:t>which </a:t>
            </a:r>
            <a:r>
              <a:rPr sz="1800" spc="5" dirty="0">
                <a:latin typeface="Arial"/>
                <a:cs typeface="Arial"/>
              </a:rPr>
              <a:t>combine the </a:t>
            </a:r>
            <a:r>
              <a:rPr sz="1800" spc="-25" dirty="0">
                <a:latin typeface="Arial"/>
                <a:cs typeface="Arial"/>
              </a:rPr>
              <a:t>rigor, </a:t>
            </a:r>
            <a:r>
              <a:rPr sz="1800" spc="-45" dirty="0">
                <a:latin typeface="Arial"/>
                <a:cs typeface="Arial"/>
              </a:rPr>
              <a:t>experience, </a:t>
            </a:r>
            <a:r>
              <a:rPr sz="1800" spc="-20" dirty="0">
                <a:latin typeface="Arial"/>
                <a:cs typeface="Arial"/>
              </a:rPr>
              <a:t>research </a:t>
            </a:r>
            <a:r>
              <a:rPr sz="1800" spc="-15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amenity. </a:t>
            </a:r>
            <a:r>
              <a:rPr sz="1800" spc="-60" dirty="0">
                <a:latin typeface="Arial"/>
                <a:cs typeface="Arial"/>
              </a:rPr>
              <a:t>Our </a:t>
            </a:r>
            <a:r>
              <a:rPr sz="1800" spc="-15" dirty="0">
                <a:latin typeface="Arial"/>
                <a:cs typeface="Arial"/>
              </a:rPr>
              <a:t>lines  </a:t>
            </a:r>
            <a:r>
              <a:rPr sz="1800" spc="40" dirty="0">
                <a:latin typeface="Arial"/>
                <a:cs typeface="Arial"/>
              </a:rPr>
              <a:t>of </a:t>
            </a:r>
            <a:r>
              <a:rPr sz="1800" spc="15" dirty="0">
                <a:latin typeface="Arial"/>
                <a:cs typeface="Arial"/>
              </a:rPr>
              <a:t>work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are: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5888" y="6406642"/>
            <a:ext cx="3342640" cy="193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indent="-129539">
              <a:lnSpc>
                <a:spcPct val="100000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-10" dirty="0">
                <a:latin typeface="Arial"/>
                <a:cs typeface="Arial"/>
              </a:rPr>
              <a:t>Professional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books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-5" dirty="0">
                <a:latin typeface="Arial"/>
                <a:cs typeface="Arial"/>
              </a:rPr>
              <a:t>Dissemination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-15" dirty="0">
                <a:latin typeface="Arial"/>
                <a:cs typeface="Arial"/>
              </a:rPr>
              <a:t>Educational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Research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dirty="0">
                <a:latin typeface="Arial"/>
                <a:cs typeface="Arial"/>
              </a:rPr>
              <a:t>Documentation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notebooks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-10" dirty="0">
                <a:latin typeface="Arial"/>
                <a:cs typeface="Arial"/>
              </a:rPr>
              <a:t>University Technical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notes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-10" dirty="0">
                <a:latin typeface="Arial"/>
                <a:cs typeface="Arial"/>
              </a:rPr>
              <a:t>Digital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Content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Scientific </a:t>
            </a:r>
            <a:r>
              <a:rPr sz="1800" spc="-15" dirty="0">
                <a:latin typeface="Arial"/>
                <a:cs typeface="Arial"/>
              </a:rPr>
              <a:t>and </a:t>
            </a:r>
            <a:r>
              <a:rPr sz="1800" spc="5" dirty="0">
                <a:latin typeface="Arial"/>
                <a:cs typeface="Arial"/>
              </a:rPr>
              <a:t>technical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journals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54747" cy="975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2634" y="1861311"/>
            <a:ext cx="3933825" cy="2202815"/>
          </a:xfrm>
          <a:custGeom>
            <a:avLst/>
            <a:gdLst/>
            <a:ahLst/>
            <a:cxnLst/>
            <a:rect l="l" t="t" r="r" b="b"/>
            <a:pathLst>
              <a:path w="3933825" h="2202815">
                <a:moveTo>
                  <a:pt x="0" y="2202688"/>
                </a:moveTo>
                <a:lnTo>
                  <a:pt x="3933444" y="2202688"/>
                </a:lnTo>
                <a:lnTo>
                  <a:pt x="3933444" y="0"/>
                </a:lnTo>
                <a:lnTo>
                  <a:pt x="0" y="0"/>
                </a:lnTo>
                <a:lnTo>
                  <a:pt x="0" y="22026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9100" y="0"/>
            <a:ext cx="6235191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1953" y="979169"/>
            <a:ext cx="3948557" cy="3948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07685" y="1981778"/>
            <a:ext cx="5308600" cy="193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4800"/>
              </a:lnSpc>
            </a:pPr>
            <a:r>
              <a:rPr sz="1900" i="1" spc="-175" dirty="0">
                <a:latin typeface="Arial"/>
                <a:cs typeface="Arial"/>
              </a:rPr>
              <a:t>ESIC </a:t>
            </a:r>
            <a:r>
              <a:rPr sz="1900" i="1" spc="-65" dirty="0">
                <a:latin typeface="Arial"/>
                <a:cs typeface="Arial"/>
              </a:rPr>
              <a:t>has </a:t>
            </a:r>
            <a:r>
              <a:rPr sz="1900" i="1" spc="-50" dirty="0">
                <a:latin typeface="Arial"/>
                <a:cs typeface="Arial"/>
              </a:rPr>
              <a:t>run </a:t>
            </a:r>
            <a:r>
              <a:rPr sz="1900" i="1" spc="-10" dirty="0">
                <a:latin typeface="Arial"/>
                <a:cs typeface="Arial"/>
              </a:rPr>
              <a:t>this </a:t>
            </a:r>
            <a:r>
              <a:rPr sz="1900" i="1" spc="-60" dirty="0">
                <a:latin typeface="Arial"/>
                <a:cs typeface="Arial"/>
              </a:rPr>
              <a:t>online </a:t>
            </a:r>
            <a:r>
              <a:rPr sz="1900" i="1" spc="-45" dirty="0">
                <a:latin typeface="Arial"/>
                <a:cs typeface="Arial"/>
              </a:rPr>
              <a:t>marketing </a:t>
            </a:r>
            <a:r>
              <a:rPr sz="1900" i="1" spc="-40" dirty="0">
                <a:latin typeface="Arial"/>
                <a:cs typeface="Arial"/>
              </a:rPr>
              <a:t>competition,  </a:t>
            </a:r>
            <a:r>
              <a:rPr sz="1900" i="1" spc="-60" dirty="0">
                <a:latin typeface="Arial"/>
                <a:cs typeface="Arial"/>
              </a:rPr>
              <a:t>aimed </a:t>
            </a:r>
            <a:r>
              <a:rPr sz="1900" i="1" spc="-10" dirty="0">
                <a:latin typeface="Arial"/>
                <a:cs typeface="Arial"/>
              </a:rPr>
              <a:t>at </a:t>
            </a:r>
            <a:r>
              <a:rPr sz="1900" i="1" spc="-45" dirty="0">
                <a:latin typeface="Arial"/>
                <a:cs typeface="Arial"/>
              </a:rPr>
              <a:t>university </a:t>
            </a:r>
            <a:r>
              <a:rPr sz="1900" i="1" spc="-55" dirty="0">
                <a:latin typeface="Arial"/>
                <a:cs typeface="Arial"/>
              </a:rPr>
              <a:t>students, </a:t>
            </a:r>
            <a:r>
              <a:rPr sz="1900" i="1" spc="-10" dirty="0">
                <a:latin typeface="Arial"/>
                <a:cs typeface="Arial"/>
              </a:rPr>
              <a:t>for </a:t>
            </a:r>
            <a:r>
              <a:rPr sz="1900" i="1" spc="-40" dirty="0">
                <a:latin typeface="Arial"/>
                <a:cs typeface="Arial"/>
              </a:rPr>
              <a:t>the </a:t>
            </a:r>
            <a:r>
              <a:rPr sz="1900" i="1" spc="-30" dirty="0">
                <a:latin typeface="Arial"/>
                <a:cs typeface="Arial"/>
              </a:rPr>
              <a:t>past </a:t>
            </a:r>
            <a:r>
              <a:rPr sz="1900" i="1" spc="-65" dirty="0">
                <a:latin typeface="Arial"/>
                <a:cs typeface="Arial"/>
              </a:rPr>
              <a:t>18 </a:t>
            </a:r>
            <a:r>
              <a:rPr sz="1900" i="1" spc="-90" dirty="0">
                <a:latin typeface="Arial"/>
                <a:cs typeface="Arial"/>
              </a:rPr>
              <a:t>years,  </a:t>
            </a:r>
            <a:r>
              <a:rPr sz="1900" i="1" spc="-5" dirty="0">
                <a:latin typeface="Arial"/>
                <a:cs typeface="Arial"/>
              </a:rPr>
              <a:t>with </a:t>
            </a:r>
            <a:r>
              <a:rPr sz="1900" i="1" spc="-45" dirty="0">
                <a:latin typeface="Arial"/>
                <a:cs typeface="Arial"/>
              </a:rPr>
              <a:t>44.000 </a:t>
            </a:r>
            <a:r>
              <a:rPr sz="1900" i="1" spc="-30" dirty="0">
                <a:latin typeface="Arial"/>
                <a:cs typeface="Arial"/>
              </a:rPr>
              <a:t>participants </a:t>
            </a:r>
            <a:r>
              <a:rPr sz="1900" i="1" spc="-5" dirty="0">
                <a:latin typeface="Arial"/>
                <a:cs typeface="Arial"/>
              </a:rPr>
              <a:t>from </a:t>
            </a:r>
            <a:r>
              <a:rPr sz="1900" i="1" spc="-50" dirty="0">
                <a:latin typeface="Arial"/>
                <a:cs typeface="Arial"/>
              </a:rPr>
              <a:t>850 universities </a:t>
            </a:r>
            <a:r>
              <a:rPr sz="1900" i="1" spc="-70" dirty="0">
                <a:latin typeface="Arial"/>
                <a:cs typeface="Arial"/>
              </a:rPr>
              <a:t>and  </a:t>
            </a:r>
            <a:r>
              <a:rPr sz="1900" i="1" spc="-60" dirty="0">
                <a:latin typeface="Arial"/>
                <a:cs typeface="Arial"/>
              </a:rPr>
              <a:t>business </a:t>
            </a:r>
            <a:r>
              <a:rPr sz="1900" i="1" spc="-45" dirty="0">
                <a:latin typeface="Arial"/>
                <a:cs typeface="Arial"/>
              </a:rPr>
              <a:t>schools </a:t>
            </a:r>
            <a:r>
              <a:rPr sz="1900" i="1" spc="-5" dirty="0">
                <a:latin typeface="Arial"/>
                <a:cs typeface="Arial"/>
              </a:rPr>
              <a:t>from </a:t>
            </a:r>
            <a:r>
              <a:rPr sz="1900" i="1" spc="-65" dirty="0">
                <a:latin typeface="Arial"/>
                <a:cs typeface="Arial"/>
              </a:rPr>
              <a:t>79 </a:t>
            </a:r>
            <a:r>
              <a:rPr sz="1900" i="1" spc="-40" dirty="0">
                <a:latin typeface="Arial"/>
                <a:cs typeface="Arial"/>
              </a:rPr>
              <a:t>countries </a:t>
            </a:r>
            <a:r>
              <a:rPr sz="1900" i="1" spc="-35" dirty="0">
                <a:latin typeface="Arial"/>
                <a:cs typeface="Arial"/>
              </a:rPr>
              <a:t>in </a:t>
            </a:r>
            <a:r>
              <a:rPr sz="1900" i="1" spc="-40" dirty="0">
                <a:latin typeface="Arial"/>
                <a:cs typeface="Arial"/>
              </a:rPr>
              <a:t>all </a:t>
            </a:r>
            <a:r>
              <a:rPr sz="1900" i="1" spc="-45" dirty="0">
                <a:latin typeface="Arial"/>
                <a:cs typeface="Arial"/>
              </a:rPr>
              <a:t>five  </a:t>
            </a:r>
            <a:r>
              <a:rPr sz="1900" i="1" spc="-40" dirty="0">
                <a:latin typeface="Arial"/>
                <a:cs typeface="Arial"/>
              </a:rPr>
              <a:t>continents. </a:t>
            </a:r>
            <a:r>
              <a:rPr sz="1900" i="1" spc="-100" dirty="0">
                <a:latin typeface="Arial"/>
                <a:cs typeface="Arial"/>
              </a:rPr>
              <a:t>The </a:t>
            </a:r>
            <a:r>
              <a:rPr sz="1900" i="1" spc="-25" dirty="0">
                <a:latin typeface="Arial"/>
                <a:cs typeface="Arial"/>
              </a:rPr>
              <a:t>competition </a:t>
            </a:r>
            <a:r>
              <a:rPr sz="1900" i="1" spc="-30" dirty="0">
                <a:latin typeface="Arial"/>
                <a:cs typeface="Arial"/>
              </a:rPr>
              <a:t>is </a:t>
            </a:r>
            <a:r>
              <a:rPr sz="1900" i="1" spc="-65" dirty="0">
                <a:latin typeface="Arial"/>
                <a:cs typeface="Arial"/>
              </a:rPr>
              <a:t>sponsored </a:t>
            </a:r>
            <a:r>
              <a:rPr sz="1900" i="1" spc="-70" dirty="0">
                <a:latin typeface="Arial"/>
                <a:cs typeface="Arial"/>
              </a:rPr>
              <a:t>by  </a:t>
            </a:r>
            <a:r>
              <a:rPr sz="1900" i="1" spc="-75" dirty="0">
                <a:latin typeface="Arial"/>
                <a:cs typeface="Arial"/>
              </a:rPr>
              <a:t>Santander </a:t>
            </a:r>
            <a:r>
              <a:rPr sz="1900" i="1" spc="-95" dirty="0">
                <a:latin typeface="Arial"/>
                <a:cs typeface="Arial"/>
              </a:rPr>
              <a:t>Bank </a:t>
            </a:r>
            <a:r>
              <a:rPr sz="1900" i="1" spc="-70" dirty="0">
                <a:latin typeface="Arial"/>
                <a:cs typeface="Arial"/>
              </a:rPr>
              <a:t>and </a:t>
            </a:r>
            <a:r>
              <a:rPr sz="1900" i="1" spc="-50" dirty="0">
                <a:latin typeface="Arial"/>
                <a:cs typeface="Arial"/>
              </a:rPr>
              <a:t>our educational partners </a:t>
            </a:r>
            <a:r>
              <a:rPr sz="1900" i="1" spc="-80" dirty="0">
                <a:latin typeface="Arial"/>
                <a:cs typeface="Arial"/>
              </a:rPr>
              <a:t>are</a:t>
            </a:r>
            <a:r>
              <a:rPr sz="1900" i="1" spc="-280" dirty="0">
                <a:latin typeface="Arial"/>
                <a:cs typeface="Arial"/>
              </a:rPr>
              <a:t> </a:t>
            </a:r>
            <a:r>
              <a:rPr sz="1900" i="1" spc="-40" dirty="0">
                <a:latin typeface="Arial"/>
                <a:cs typeface="Arial"/>
              </a:rPr>
              <a:t>the  </a:t>
            </a:r>
            <a:r>
              <a:rPr sz="1900" i="1" spc="-155" dirty="0">
                <a:latin typeface="Arial"/>
                <a:cs typeface="Arial"/>
              </a:rPr>
              <a:t>EFMD, </a:t>
            </a:r>
            <a:r>
              <a:rPr sz="1900" i="1" spc="-175" dirty="0">
                <a:latin typeface="Arial"/>
                <a:cs typeface="Arial"/>
              </a:rPr>
              <a:t>AACSB </a:t>
            </a:r>
            <a:r>
              <a:rPr sz="1900" i="1" spc="-70" dirty="0">
                <a:latin typeface="Arial"/>
                <a:cs typeface="Arial"/>
              </a:rPr>
              <a:t>and</a:t>
            </a:r>
            <a:r>
              <a:rPr sz="1900" i="1" spc="5" dirty="0">
                <a:latin typeface="Arial"/>
                <a:cs typeface="Arial"/>
              </a:rPr>
              <a:t> </a:t>
            </a:r>
            <a:r>
              <a:rPr sz="1900" i="1" spc="-165" dirty="0">
                <a:latin typeface="Arial"/>
                <a:cs typeface="Arial"/>
              </a:rPr>
              <a:t>CLADEA.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64942" y="4485004"/>
            <a:ext cx="8074914" cy="15734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89119" y="6242164"/>
            <a:ext cx="3254375" cy="58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0" marR="5080" indent="-425450">
              <a:lnSpc>
                <a:spcPct val="100499"/>
              </a:lnSpc>
            </a:pPr>
            <a:r>
              <a:rPr sz="1850" b="1" spc="-65" dirty="0">
                <a:latin typeface="Arial"/>
                <a:cs typeface="Arial"/>
              </a:rPr>
              <a:t>A </a:t>
            </a:r>
            <a:r>
              <a:rPr sz="1850" b="1" spc="-125" dirty="0">
                <a:latin typeface="Arial"/>
                <a:cs typeface="Arial"/>
              </a:rPr>
              <a:t>REAL </a:t>
            </a:r>
            <a:r>
              <a:rPr sz="1850" b="1" spc="-90" dirty="0">
                <a:latin typeface="Arial"/>
                <a:cs typeface="Arial"/>
              </a:rPr>
              <a:t>LIFE </a:t>
            </a:r>
            <a:r>
              <a:rPr sz="1850" b="1" spc="-45" dirty="0">
                <a:latin typeface="Arial"/>
                <a:cs typeface="Arial"/>
              </a:rPr>
              <a:t>INTERNATIONAL  </a:t>
            </a:r>
            <a:r>
              <a:rPr sz="1850" b="1" spc="-50" dirty="0">
                <a:latin typeface="Arial"/>
                <a:cs typeface="Arial"/>
              </a:rPr>
              <a:t>GAMING</a:t>
            </a:r>
            <a:r>
              <a:rPr sz="1850" b="1" spc="-105" dirty="0">
                <a:latin typeface="Arial"/>
                <a:cs typeface="Arial"/>
              </a:rPr>
              <a:t> EXPERIENCE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1828" y="8244535"/>
            <a:ext cx="53689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60" dirty="0">
                <a:latin typeface="Arial"/>
                <a:cs typeface="Arial"/>
                <a:hlinkClick r:id="rId6"/>
              </a:rPr>
              <a:t>www.global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  <a:hlinkClick r:id="rId6"/>
              </a:rPr>
              <a:t>marketing</a:t>
            </a:r>
            <a:r>
              <a:rPr sz="2400" b="1" spc="-60" dirty="0">
                <a:latin typeface="Arial"/>
                <a:cs typeface="Arial"/>
                <a:hlinkClick r:id="rId6"/>
              </a:rPr>
              <a:t>competition.com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4565" y="15170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41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839" y="135763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4565" y="134493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8753" y="1357249"/>
            <a:ext cx="0" cy="147955"/>
          </a:xfrm>
          <a:custGeom>
            <a:avLst/>
            <a:gdLst/>
            <a:ahLst/>
            <a:cxnLst/>
            <a:rect l="l" t="t" r="r" b="b"/>
            <a:pathLst>
              <a:path h="147955">
                <a:moveTo>
                  <a:pt x="0" y="0"/>
                </a:moveTo>
                <a:lnTo>
                  <a:pt x="0" y="147447"/>
                </a:lnTo>
              </a:path>
            </a:pathLst>
          </a:custGeom>
          <a:ln w="2456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63141" y="1211071"/>
            <a:ext cx="679132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180" dirty="0">
                <a:solidFill>
                  <a:srgbClr val="FFFFFF"/>
                </a:solidFill>
                <a:latin typeface="Arial"/>
                <a:cs typeface="Arial"/>
              </a:rPr>
              <a:t>ESIC </a:t>
            </a:r>
            <a:r>
              <a:rPr spc="30" dirty="0">
                <a:solidFill>
                  <a:srgbClr val="FFFFFF"/>
                </a:solidFill>
              </a:rPr>
              <a:t>GLOBAL </a:t>
            </a:r>
            <a:r>
              <a:rPr spc="90" dirty="0">
                <a:solidFill>
                  <a:srgbClr val="FF0000"/>
                </a:solidFill>
              </a:rPr>
              <a:t>MARKETING</a:t>
            </a:r>
            <a:r>
              <a:rPr spc="-225" dirty="0">
                <a:solidFill>
                  <a:srgbClr val="FF0000"/>
                </a:solidFill>
              </a:rPr>
              <a:t> </a:t>
            </a:r>
            <a:r>
              <a:rPr spc="75" dirty="0"/>
              <a:t>COMPETITION</a:t>
            </a:r>
          </a:p>
        </p:txBody>
      </p:sp>
      <p:sp>
        <p:nvSpPr>
          <p:cNvPr id="15" name="object 15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 smtClean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290300" y="8578545"/>
            <a:ext cx="1713991" cy="525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0944" y="353568"/>
            <a:ext cx="4173346" cy="279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30944" y="6323952"/>
            <a:ext cx="4173346" cy="279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 smtClean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90300" y="8578545"/>
            <a:ext cx="1713991" cy="525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7598" y="12630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412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879" y="110363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61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7598" y="109093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5400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1792" y="110324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4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9274" y="7685405"/>
            <a:ext cx="409638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0" dirty="0">
                <a:solidFill>
                  <a:srgbClr val="1F5695"/>
                </a:solidFill>
                <a:latin typeface="Calibri"/>
                <a:cs typeface="Calibri"/>
                <a:hlinkClick r:id="rId5"/>
              </a:rPr>
              <a:t>www.hoyesmarketi</a:t>
            </a:r>
            <a:r>
              <a:rPr sz="3200" spc="-185" dirty="0">
                <a:solidFill>
                  <a:srgbClr val="1F5695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3200" spc="-90" dirty="0">
                <a:solidFill>
                  <a:srgbClr val="1F5695"/>
                </a:solidFill>
                <a:latin typeface="Calibri"/>
                <a:cs typeface="Calibri"/>
                <a:hlinkClick r:id="rId5"/>
              </a:rPr>
              <a:t>g.com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11427" y="1767839"/>
            <a:ext cx="6066790" cy="13002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30944" y="3269996"/>
            <a:ext cx="4173346" cy="29461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82725" y="926083"/>
            <a:ext cx="614553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10" dirty="0">
                <a:latin typeface="Arial"/>
                <a:cs typeface="Arial"/>
              </a:rPr>
              <a:t>OTHER </a:t>
            </a:r>
            <a:r>
              <a:rPr b="0" spc="-5" dirty="0">
                <a:latin typeface="Arial"/>
                <a:cs typeface="Arial"/>
              </a:rPr>
              <a:t>ITEMS OF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spc="25" dirty="0"/>
              <a:t>DIFFERENTIATION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9785" y="3779773"/>
            <a:ext cx="7773034" cy="302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880"/>
              </a:lnSpc>
            </a:pPr>
            <a:r>
              <a:rPr sz="2500" i="1" spc="-85" dirty="0">
                <a:latin typeface="Arial"/>
                <a:cs typeface="Arial"/>
              </a:rPr>
              <a:t>Hoy </a:t>
            </a:r>
            <a:r>
              <a:rPr sz="2500" i="1" spc="-95" dirty="0">
                <a:latin typeface="Arial"/>
                <a:cs typeface="Arial"/>
              </a:rPr>
              <a:t>es </a:t>
            </a:r>
            <a:r>
              <a:rPr sz="2500" i="1" spc="-45" dirty="0">
                <a:latin typeface="Arial"/>
                <a:cs typeface="Arial"/>
              </a:rPr>
              <a:t>Marketing </a:t>
            </a:r>
            <a:r>
              <a:rPr sz="2500" i="1" spc="-25" dirty="0">
                <a:latin typeface="Arial"/>
                <a:cs typeface="Arial"/>
              </a:rPr>
              <a:t>is </a:t>
            </a:r>
            <a:r>
              <a:rPr sz="2500" i="1" spc="-40" dirty="0">
                <a:latin typeface="Arial"/>
                <a:cs typeface="Arial"/>
              </a:rPr>
              <a:t>the </a:t>
            </a:r>
            <a:r>
              <a:rPr sz="2500" i="1" spc="-45" dirty="0">
                <a:latin typeface="Arial"/>
                <a:cs typeface="Arial"/>
              </a:rPr>
              <a:t>largest meeting </a:t>
            </a:r>
            <a:r>
              <a:rPr sz="2500" i="1" spc="-70" dirty="0">
                <a:latin typeface="Arial"/>
                <a:cs typeface="Arial"/>
              </a:rPr>
              <a:t>place </a:t>
            </a:r>
            <a:r>
              <a:rPr sz="2500" i="1" dirty="0">
                <a:latin typeface="Arial"/>
                <a:cs typeface="Arial"/>
              </a:rPr>
              <a:t>for  </a:t>
            </a:r>
            <a:r>
              <a:rPr sz="2500" i="1" spc="-40" dirty="0">
                <a:latin typeface="Arial"/>
                <a:cs typeface="Arial"/>
              </a:rPr>
              <a:t>professionals </a:t>
            </a:r>
            <a:r>
              <a:rPr sz="2500" i="1" spc="-70" dirty="0">
                <a:latin typeface="Arial"/>
                <a:cs typeface="Arial"/>
              </a:rPr>
              <a:t>and </a:t>
            </a:r>
            <a:r>
              <a:rPr sz="2500" i="1" spc="-65" dirty="0">
                <a:latin typeface="Arial"/>
                <a:cs typeface="Arial"/>
              </a:rPr>
              <a:t>executives </a:t>
            </a:r>
            <a:r>
              <a:rPr sz="2500" i="1" spc="15" dirty="0">
                <a:latin typeface="Arial"/>
                <a:cs typeface="Arial"/>
              </a:rPr>
              <a:t>from </a:t>
            </a:r>
            <a:r>
              <a:rPr sz="2500" i="1" spc="-75" dirty="0">
                <a:latin typeface="Arial"/>
                <a:cs typeface="Arial"/>
              </a:rPr>
              <a:t>business, </a:t>
            </a:r>
            <a:r>
              <a:rPr sz="2500" i="1" spc="-60" dirty="0">
                <a:latin typeface="Arial"/>
                <a:cs typeface="Arial"/>
              </a:rPr>
              <a:t>marketing,  </a:t>
            </a:r>
            <a:r>
              <a:rPr sz="2500" i="1" spc="-25" dirty="0">
                <a:latin typeface="Arial"/>
                <a:cs typeface="Arial"/>
              </a:rPr>
              <a:t>communications </a:t>
            </a:r>
            <a:r>
              <a:rPr sz="2500" i="1" spc="-70" dirty="0">
                <a:latin typeface="Arial"/>
                <a:cs typeface="Arial"/>
              </a:rPr>
              <a:t>and </a:t>
            </a:r>
            <a:r>
              <a:rPr sz="2500" i="1" spc="-40" dirty="0">
                <a:latin typeface="Arial"/>
                <a:cs typeface="Arial"/>
              </a:rPr>
              <a:t>the </a:t>
            </a:r>
            <a:r>
              <a:rPr sz="2500" i="1" spc="-25" dirty="0">
                <a:latin typeface="Arial"/>
                <a:cs typeface="Arial"/>
              </a:rPr>
              <a:t>digital </a:t>
            </a:r>
            <a:r>
              <a:rPr sz="2500" i="1" spc="-60" dirty="0">
                <a:latin typeface="Arial"/>
                <a:cs typeface="Arial"/>
              </a:rPr>
              <a:t>economy </a:t>
            </a:r>
            <a:r>
              <a:rPr sz="2500" i="1" spc="-35" dirty="0">
                <a:latin typeface="Arial"/>
                <a:cs typeface="Arial"/>
              </a:rPr>
              <a:t>in</a:t>
            </a:r>
            <a:r>
              <a:rPr sz="2500" i="1" spc="-320" dirty="0">
                <a:latin typeface="Arial"/>
                <a:cs typeface="Arial"/>
              </a:rPr>
              <a:t> </a:t>
            </a:r>
            <a:r>
              <a:rPr sz="2500" i="1" spc="-100" dirty="0">
                <a:latin typeface="Arial"/>
                <a:cs typeface="Arial"/>
              </a:rPr>
              <a:t>Spain.</a:t>
            </a: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2090"/>
              </a:spcBef>
            </a:pPr>
            <a:r>
              <a:rPr sz="1800" spc="-10" dirty="0">
                <a:latin typeface="Arial"/>
                <a:cs typeface="Arial"/>
              </a:rPr>
              <a:t>This </a:t>
            </a:r>
            <a:r>
              <a:rPr sz="1800" spc="10" dirty="0">
                <a:latin typeface="Arial"/>
                <a:cs typeface="Arial"/>
              </a:rPr>
              <a:t>is </a:t>
            </a:r>
            <a:r>
              <a:rPr sz="1800" spc="-20" dirty="0">
                <a:latin typeface="Arial"/>
                <a:cs typeface="Arial"/>
              </a:rPr>
              <a:t>an </a:t>
            </a:r>
            <a:r>
              <a:rPr sz="1800" spc="-10" dirty="0">
                <a:latin typeface="Arial"/>
                <a:cs typeface="Arial"/>
              </a:rPr>
              <a:t>annual </a:t>
            </a:r>
            <a:r>
              <a:rPr sz="1800" spc="-20" dirty="0">
                <a:latin typeface="Arial"/>
                <a:cs typeface="Arial"/>
              </a:rPr>
              <a:t>event </a:t>
            </a:r>
            <a:r>
              <a:rPr sz="1800" spc="40" dirty="0">
                <a:latin typeface="Arial"/>
                <a:cs typeface="Arial"/>
              </a:rPr>
              <a:t>with </a:t>
            </a:r>
            <a:r>
              <a:rPr sz="1800" spc="5" dirty="0">
                <a:latin typeface="Arial"/>
                <a:cs typeface="Arial"/>
              </a:rPr>
              <a:t>editions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3 </a:t>
            </a:r>
            <a:r>
              <a:rPr sz="1800" spc="-20" dirty="0">
                <a:latin typeface="Arial"/>
                <a:cs typeface="Arial"/>
              </a:rPr>
              <a:t>large </a:t>
            </a:r>
            <a:r>
              <a:rPr sz="1800" spc="-5" dirty="0">
                <a:latin typeface="Arial"/>
                <a:cs typeface="Arial"/>
              </a:rPr>
              <a:t>cities: </a:t>
            </a:r>
            <a:r>
              <a:rPr sz="1800" spc="-20" dirty="0">
                <a:latin typeface="Arial"/>
                <a:cs typeface="Arial"/>
              </a:rPr>
              <a:t>Madrid, </a:t>
            </a:r>
            <a:r>
              <a:rPr sz="1800" spc="-25" dirty="0">
                <a:latin typeface="Arial"/>
                <a:cs typeface="Arial"/>
              </a:rPr>
              <a:t>Barcelona </a:t>
            </a:r>
            <a:r>
              <a:rPr sz="1800" spc="-15" dirty="0">
                <a:latin typeface="Arial"/>
                <a:cs typeface="Arial"/>
              </a:rPr>
              <a:t>and  </a:t>
            </a:r>
            <a:r>
              <a:rPr sz="1800" spc="-40" dirty="0">
                <a:latin typeface="Arial"/>
                <a:cs typeface="Arial"/>
              </a:rPr>
              <a:t>Valencia, </a:t>
            </a:r>
            <a:r>
              <a:rPr sz="1800" spc="-15" dirty="0">
                <a:latin typeface="Arial"/>
                <a:cs typeface="Arial"/>
              </a:rPr>
              <a:t>organized by </a:t>
            </a:r>
            <a:r>
              <a:rPr sz="1800" spc="-114" dirty="0">
                <a:latin typeface="Arial"/>
                <a:cs typeface="Arial"/>
              </a:rPr>
              <a:t>ESIC </a:t>
            </a:r>
            <a:r>
              <a:rPr sz="1800" spc="30" dirty="0">
                <a:latin typeface="Arial"/>
                <a:cs typeface="Arial"/>
              </a:rPr>
              <a:t>for </a:t>
            </a:r>
            <a:r>
              <a:rPr sz="1800" spc="-10" dirty="0">
                <a:latin typeface="Arial"/>
                <a:cs typeface="Arial"/>
              </a:rPr>
              <a:t>13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years.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For </a:t>
            </a:r>
            <a:r>
              <a:rPr sz="1800" spc="-35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whole </a:t>
            </a:r>
            <a:r>
              <a:rPr sz="1800" spc="-55" dirty="0">
                <a:latin typeface="Arial"/>
                <a:cs typeface="Arial"/>
              </a:rPr>
              <a:t>day,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40" dirty="0">
                <a:latin typeface="Arial"/>
                <a:cs typeface="Arial"/>
              </a:rPr>
              <a:t>every </a:t>
            </a:r>
            <a:r>
              <a:rPr sz="1800" spc="-60" dirty="0">
                <a:latin typeface="Arial"/>
                <a:cs typeface="Arial"/>
              </a:rPr>
              <a:t>venue, </a:t>
            </a:r>
            <a:r>
              <a:rPr sz="1800" spc="5" dirty="0">
                <a:latin typeface="Arial"/>
                <a:cs typeface="Arial"/>
              </a:rPr>
              <a:t>the </a:t>
            </a:r>
            <a:r>
              <a:rPr sz="1800" spc="50" dirty="0">
                <a:latin typeface="Arial"/>
                <a:cs typeface="Arial"/>
              </a:rPr>
              <a:t>most </a:t>
            </a:r>
            <a:r>
              <a:rPr sz="1800" spc="-15" dirty="0">
                <a:latin typeface="Arial"/>
                <a:cs typeface="Arial"/>
              </a:rPr>
              <a:t>relevant </a:t>
            </a:r>
            <a:r>
              <a:rPr sz="1800" spc="5" dirty="0">
                <a:latin typeface="Arial"/>
                <a:cs typeface="Arial"/>
              </a:rPr>
              <a:t>industry </a:t>
            </a:r>
            <a:r>
              <a:rPr sz="1800" spc="-15" dirty="0">
                <a:latin typeface="Arial"/>
                <a:cs typeface="Arial"/>
              </a:rPr>
              <a:t>experts </a:t>
            </a:r>
            <a:r>
              <a:rPr sz="1800" spc="-5" dirty="0">
                <a:latin typeface="Arial"/>
                <a:cs typeface="Arial"/>
              </a:rPr>
              <a:t>disclosed  </a:t>
            </a:r>
            <a:r>
              <a:rPr sz="1800" spc="5" dirty="0">
                <a:latin typeface="Arial"/>
                <a:cs typeface="Arial"/>
              </a:rPr>
              <a:t>successful </a:t>
            </a:r>
            <a:r>
              <a:rPr sz="1800" dirty="0">
                <a:latin typeface="Arial"/>
                <a:cs typeface="Arial"/>
              </a:rPr>
              <a:t>strategies </a:t>
            </a:r>
            <a:r>
              <a:rPr sz="1800" spc="40" dirty="0">
                <a:latin typeface="Arial"/>
                <a:cs typeface="Arial"/>
              </a:rPr>
              <a:t>of </a:t>
            </a:r>
            <a:r>
              <a:rPr sz="1800" spc="-20" dirty="0">
                <a:latin typeface="Arial"/>
                <a:cs typeface="Arial"/>
              </a:rPr>
              <a:t>large </a:t>
            </a:r>
            <a:r>
              <a:rPr sz="1800" dirty="0">
                <a:latin typeface="Arial"/>
                <a:cs typeface="Arial"/>
              </a:rPr>
              <a:t>companies </a:t>
            </a:r>
            <a:r>
              <a:rPr sz="1800" spc="-15" dirty="0">
                <a:latin typeface="Arial"/>
                <a:cs typeface="Arial"/>
              </a:rPr>
              <a:t>and define </a:t>
            </a:r>
            <a:r>
              <a:rPr sz="1800" dirty="0">
                <a:latin typeface="Arial"/>
                <a:cs typeface="Arial"/>
              </a:rPr>
              <a:t>expectations </a:t>
            </a:r>
            <a:r>
              <a:rPr sz="1800" spc="-15" dirty="0">
                <a:latin typeface="Arial"/>
                <a:cs typeface="Arial"/>
              </a:rPr>
              <a:t>and </a:t>
            </a:r>
            <a:r>
              <a:rPr sz="1800" spc="20" dirty="0">
                <a:latin typeface="Arial"/>
                <a:cs typeface="Arial"/>
              </a:rPr>
              <a:t>future  </a:t>
            </a:r>
            <a:r>
              <a:rPr sz="1800" spc="-10" dirty="0">
                <a:latin typeface="Arial"/>
                <a:cs typeface="Arial"/>
              </a:rPr>
              <a:t>business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trends.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58504" y="2046858"/>
            <a:ext cx="4143755" cy="277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58504" y="4962271"/>
            <a:ext cx="4143755" cy="2764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 smtClean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7598" y="11741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412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879" y="101473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61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598" y="100203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5400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1792" y="101434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4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64663" y="1798320"/>
            <a:ext cx="3767073" cy="1435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90300" y="8578545"/>
            <a:ext cx="1713991" cy="525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82725" y="926083"/>
            <a:ext cx="614553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10" dirty="0">
                <a:latin typeface="Arial"/>
                <a:cs typeface="Arial"/>
              </a:rPr>
              <a:t>OTHER </a:t>
            </a:r>
            <a:r>
              <a:rPr b="0" spc="-5" dirty="0">
                <a:latin typeface="Arial"/>
                <a:cs typeface="Arial"/>
              </a:rPr>
              <a:t>ITEMS OF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spc="25" dirty="0"/>
              <a:t>DIFFERENTIATION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3488" y="4227321"/>
            <a:ext cx="320738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43610" algn="l"/>
                <a:tab pos="1871345" algn="l"/>
                <a:tab pos="2703830" algn="l"/>
              </a:tabLst>
            </a:pPr>
            <a:r>
              <a:rPr sz="2500" i="1" spc="-185" dirty="0">
                <a:latin typeface="Arial"/>
                <a:cs typeface="Arial"/>
              </a:rPr>
              <a:t>S</a:t>
            </a:r>
            <a:r>
              <a:rPr sz="2500" i="1" spc="-70" dirty="0">
                <a:latin typeface="Arial"/>
                <a:cs typeface="Arial"/>
              </a:rPr>
              <a:t>i</a:t>
            </a:r>
            <a:r>
              <a:rPr sz="2500" i="1" spc="-75" dirty="0">
                <a:latin typeface="Arial"/>
                <a:cs typeface="Arial"/>
              </a:rPr>
              <a:t>nce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70" dirty="0">
                <a:latin typeface="Arial"/>
                <a:cs typeface="Arial"/>
              </a:rPr>
              <a:t>1982</a:t>
            </a:r>
            <a:r>
              <a:rPr sz="2500" i="1" spc="-240" dirty="0">
                <a:latin typeface="Arial"/>
                <a:cs typeface="Arial"/>
              </a:rPr>
              <a:t>,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195" dirty="0">
                <a:latin typeface="Arial"/>
                <a:cs typeface="Arial"/>
              </a:rPr>
              <a:t>ESI</a:t>
            </a:r>
            <a:r>
              <a:rPr sz="2500" i="1" spc="-254" dirty="0">
                <a:latin typeface="Arial"/>
                <a:cs typeface="Arial"/>
              </a:rPr>
              <a:t>C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50" dirty="0">
                <a:latin typeface="Arial"/>
                <a:cs typeface="Arial"/>
              </a:rPr>
              <a:t>h</a:t>
            </a:r>
            <a:r>
              <a:rPr sz="2500" i="1" spc="-65" dirty="0">
                <a:latin typeface="Arial"/>
                <a:cs typeface="Arial"/>
              </a:rPr>
              <a:t>as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1003" y="4227321"/>
            <a:ext cx="134747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70" dirty="0">
                <a:latin typeface="Arial"/>
                <a:cs typeface="Arial"/>
              </a:rPr>
              <a:t>organized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77636" y="4227321"/>
            <a:ext cx="262572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5635" algn="l"/>
                <a:tab pos="1539240" algn="l"/>
              </a:tabLst>
            </a:pPr>
            <a:r>
              <a:rPr sz="2500" i="1" spc="100" dirty="0">
                <a:latin typeface="Arial"/>
                <a:cs typeface="Arial"/>
              </a:rPr>
              <a:t>t</a:t>
            </a:r>
            <a:r>
              <a:rPr sz="2500" i="1" spc="-105" dirty="0">
                <a:latin typeface="Arial"/>
                <a:cs typeface="Arial"/>
              </a:rPr>
              <a:t>he	</a:t>
            </a:r>
            <a:r>
              <a:rPr sz="2500" i="1" spc="-114" dirty="0">
                <a:latin typeface="Arial"/>
                <a:cs typeface="Arial"/>
              </a:rPr>
              <a:t>A</a:t>
            </a:r>
            <a:r>
              <a:rPr sz="2500" i="1" spc="-75" dirty="0">
                <a:latin typeface="Arial"/>
                <a:cs typeface="Arial"/>
              </a:rPr>
              <a:t>s</a:t>
            </a:r>
            <a:r>
              <a:rPr sz="2500" i="1" spc="-25" dirty="0">
                <a:latin typeface="Arial"/>
                <a:cs typeface="Arial"/>
              </a:rPr>
              <a:t>ter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85" dirty="0">
                <a:latin typeface="Arial"/>
                <a:cs typeface="Arial"/>
              </a:rPr>
              <a:t>Awards,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2880"/>
              </a:lnSpc>
              <a:spcBef>
                <a:spcPts val="195"/>
              </a:spcBef>
            </a:pPr>
            <a:r>
              <a:rPr i="1" spc="-75" dirty="0"/>
              <a:t>awarded </a:t>
            </a:r>
            <a:r>
              <a:rPr i="1" spc="-60" dirty="0"/>
              <a:t>annually </a:t>
            </a:r>
            <a:r>
              <a:rPr i="1" spc="-40" dirty="0"/>
              <a:t>in </a:t>
            </a:r>
            <a:r>
              <a:rPr i="1" spc="-35" dirty="0"/>
              <a:t>recognition </a:t>
            </a:r>
            <a:r>
              <a:rPr i="1" spc="15" dirty="0"/>
              <a:t>of </a:t>
            </a:r>
            <a:r>
              <a:rPr i="1" spc="-45" dirty="0"/>
              <a:t>the </a:t>
            </a:r>
            <a:r>
              <a:rPr i="1" spc="-60" dirty="0"/>
              <a:t>achievements </a:t>
            </a:r>
            <a:r>
              <a:rPr i="1" spc="10" dirty="0"/>
              <a:t>of  </a:t>
            </a:r>
            <a:r>
              <a:rPr spc="-65" dirty="0"/>
              <a:t>individuals,</a:t>
            </a:r>
            <a:r>
              <a:rPr spc="560" dirty="0"/>
              <a:t> </a:t>
            </a:r>
            <a:r>
              <a:rPr spc="-65" dirty="0"/>
              <a:t>businesses</a:t>
            </a:r>
            <a:r>
              <a:rPr spc="560" dirty="0"/>
              <a:t> </a:t>
            </a:r>
            <a:r>
              <a:rPr spc="-70" dirty="0"/>
              <a:t>and </a:t>
            </a:r>
            <a:r>
              <a:rPr spc="-35" dirty="0"/>
              <a:t>mass </a:t>
            </a:r>
            <a:r>
              <a:rPr spc="-25" dirty="0"/>
              <a:t>communication  outstanding </a:t>
            </a:r>
            <a:r>
              <a:rPr spc="-30" dirty="0"/>
              <a:t>in their </a:t>
            </a:r>
            <a:r>
              <a:rPr spc="-40" dirty="0"/>
              <a:t>professional </a:t>
            </a:r>
            <a:r>
              <a:rPr spc="-10" dirty="0"/>
              <a:t>activity </a:t>
            </a:r>
            <a:r>
              <a:rPr spc="-70" dirty="0"/>
              <a:t>and </a:t>
            </a:r>
            <a:r>
              <a:rPr spc="-30" dirty="0"/>
              <a:t>in thier  </a:t>
            </a:r>
            <a:r>
              <a:rPr spc="-75" dirty="0"/>
              <a:t>research </a:t>
            </a:r>
            <a:r>
              <a:rPr spc="-35" dirty="0"/>
              <a:t>in </a:t>
            </a:r>
            <a:r>
              <a:rPr spc="-60" dirty="0"/>
              <a:t>marketing, </a:t>
            </a:r>
            <a:r>
              <a:rPr spc="5" dirty="0"/>
              <a:t>with </a:t>
            </a:r>
            <a:r>
              <a:rPr spc="-40" dirty="0"/>
              <a:t>the </a:t>
            </a:r>
            <a:r>
              <a:rPr spc="-25" dirty="0"/>
              <a:t>intention </a:t>
            </a:r>
            <a:r>
              <a:rPr spc="15" dirty="0"/>
              <a:t>of </a:t>
            </a:r>
            <a:r>
              <a:rPr spc="-65" dirty="0"/>
              <a:t>enhancing  </a:t>
            </a:r>
            <a:r>
              <a:rPr spc="-35" dirty="0"/>
              <a:t>integration </a:t>
            </a:r>
            <a:r>
              <a:rPr spc="-70" dirty="0"/>
              <a:t>between </a:t>
            </a:r>
            <a:r>
              <a:rPr spc="-50" dirty="0"/>
              <a:t>academic </a:t>
            </a:r>
            <a:r>
              <a:rPr spc="-70" dirty="0"/>
              <a:t>and </a:t>
            </a:r>
            <a:r>
              <a:rPr spc="-60" dirty="0"/>
              <a:t>business</a:t>
            </a:r>
            <a:r>
              <a:rPr spc="-260" dirty="0"/>
              <a:t> </a:t>
            </a:r>
            <a:r>
              <a:rPr spc="-45" dirty="0"/>
              <a:t>life.</a:t>
            </a:r>
          </a:p>
          <a:p>
            <a:pPr marL="12700" marR="5715" algn="just">
              <a:lnSpc>
                <a:spcPct val="100000"/>
              </a:lnSpc>
              <a:spcBef>
                <a:spcPts val="2090"/>
              </a:spcBef>
            </a:pPr>
            <a:r>
              <a:rPr sz="1800" i="0" spc="-80" dirty="0">
                <a:latin typeface="Arial"/>
                <a:cs typeface="Arial"/>
              </a:rPr>
              <a:t>A </a:t>
            </a:r>
            <a:r>
              <a:rPr sz="1800" i="0" spc="-5" dirty="0">
                <a:latin typeface="Arial"/>
                <a:cs typeface="Arial"/>
              </a:rPr>
              <a:t>jury </a:t>
            </a:r>
            <a:r>
              <a:rPr sz="1800" i="0" spc="40" dirty="0">
                <a:latin typeface="Arial"/>
                <a:cs typeface="Arial"/>
              </a:rPr>
              <a:t>of </a:t>
            </a:r>
            <a:r>
              <a:rPr sz="1800" i="0" spc="-10" dirty="0">
                <a:latin typeface="Arial"/>
                <a:cs typeface="Arial"/>
              </a:rPr>
              <a:t>business </a:t>
            </a:r>
            <a:r>
              <a:rPr sz="1800" i="0" spc="-45" dirty="0">
                <a:latin typeface="Arial"/>
                <a:cs typeface="Arial"/>
              </a:rPr>
              <a:t>leaders, </a:t>
            </a:r>
            <a:r>
              <a:rPr sz="1800" i="0" dirty="0">
                <a:latin typeface="Arial"/>
                <a:cs typeface="Arial"/>
              </a:rPr>
              <a:t>educators </a:t>
            </a:r>
            <a:r>
              <a:rPr sz="1800" i="0" spc="-15" dirty="0">
                <a:latin typeface="Arial"/>
                <a:cs typeface="Arial"/>
              </a:rPr>
              <a:t>and </a:t>
            </a:r>
            <a:r>
              <a:rPr sz="1800" i="0" spc="10" dirty="0">
                <a:latin typeface="Arial"/>
                <a:cs typeface="Arial"/>
              </a:rPr>
              <a:t>politicians is </a:t>
            </a:r>
            <a:r>
              <a:rPr sz="1800" i="0" spc="-15" dirty="0">
                <a:latin typeface="Arial"/>
                <a:cs typeface="Arial"/>
              </a:rPr>
              <a:t>responsible </a:t>
            </a:r>
            <a:r>
              <a:rPr sz="1800" i="0" spc="30" dirty="0">
                <a:latin typeface="Arial"/>
                <a:cs typeface="Arial"/>
              </a:rPr>
              <a:t>for  </a:t>
            </a:r>
            <a:r>
              <a:rPr sz="1800" i="0" spc="-10" dirty="0">
                <a:latin typeface="Arial"/>
                <a:cs typeface="Arial"/>
              </a:rPr>
              <a:t>evaluating </a:t>
            </a:r>
            <a:r>
              <a:rPr sz="1800" i="0" spc="5" dirty="0">
                <a:latin typeface="Arial"/>
                <a:cs typeface="Arial"/>
              </a:rPr>
              <a:t>the </a:t>
            </a:r>
            <a:r>
              <a:rPr sz="1800" i="0" spc="10" dirty="0">
                <a:latin typeface="Arial"/>
                <a:cs typeface="Arial"/>
              </a:rPr>
              <a:t>nominations </a:t>
            </a:r>
            <a:r>
              <a:rPr sz="1800" i="0" spc="5" dirty="0">
                <a:latin typeface="Arial"/>
                <a:cs typeface="Arial"/>
              </a:rPr>
              <a:t>in </a:t>
            </a:r>
            <a:r>
              <a:rPr sz="1800" i="0" spc="-5" dirty="0">
                <a:latin typeface="Arial"/>
                <a:cs typeface="Arial"/>
              </a:rPr>
              <a:t>6 </a:t>
            </a:r>
            <a:r>
              <a:rPr sz="1800" i="0" spc="-15" dirty="0">
                <a:latin typeface="Arial"/>
                <a:cs typeface="Arial"/>
              </a:rPr>
              <a:t>categories: </a:t>
            </a:r>
            <a:r>
              <a:rPr sz="1800" i="0" spc="-20" dirty="0">
                <a:latin typeface="Arial"/>
                <a:cs typeface="Arial"/>
              </a:rPr>
              <a:t>Business </a:t>
            </a:r>
            <a:r>
              <a:rPr sz="1800" i="0" spc="-30" dirty="0">
                <a:latin typeface="Arial"/>
                <a:cs typeface="Arial"/>
              </a:rPr>
              <a:t>Development; </a:t>
            </a:r>
            <a:r>
              <a:rPr sz="1800" i="0" spc="-60" dirty="0">
                <a:latin typeface="Arial"/>
                <a:cs typeface="Arial"/>
              </a:rPr>
              <a:t>Career  </a:t>
            </a:r>
            <a:r>
              <a:rPr sz="1800" i="0" spc="-30" dirty="0">
                <a:latin typeface="Arial"/>
                <a:cs typeface="Arial"/>
              </a:rPr>
              <a:t>Development; </a:t>
            </a:r>
            <a:r>
              <a:rPr sz="1800" i="0" spc="-15" dirty="0">
                <a:latin typeface="Arial"/>
                <a:cs typeface="Arial"/>
              </a:rPr>
              <a:t>Best </a:t>
            </a:r>
            <a:r>
              <a:rPr sz="1800" i="0" spc="-35" dirty="0">
                <a:latin typeface="Arial"/>
                <a:cs typeface="Arial"/>
              </a:rPr>
              <a:t>Entrepreneur; </a:t>
            </a:r>
            <a:r>
              <a:rPr sz="1800" i="0" dirty="0">
                <a:latin typeface="Arial"/>
                <a:cs typeface="Arial"/>
              </a:rPr>
              <a:t>Marketing </a:t>
            </a:r>
            <a:r>
              <a:rPr sz="1800" i="0" spc="-15" dirty="0">
                <a:latin typeface="Arial"/>
                <a:cs typeface="Arial"/>
              </a:rPr>
              <a:t>and </a:t>
            </a:r>
            <a:r>
              <a:rPr sz="1800" i="0" spc="-45" dirty="0">
                <a:latin typeface="Arial"/>
                <a:cs typeface="Arial"/>
              </a:rPr>
              <a:t>Values; Research; </a:t>
            </a:r>
            <a:r>
              <a:rPr sz="1800" i="0" spc="-15" dirty="0">
                <a:latin typeface="Arial"/>
                <a:cs typeface="Arial"/>
              </a:rPr>
              <a:t>and </a:t>
            </a:r>
            <a:r>
              <a:rPr sz="1800" i="0" spc="5" dirty="0">
                <a:latin typeface="Arial"/>
                <a:cs typeface="Arial"/>
              </a:rPr>
              <a:t>the  </a:t>
            </a:r>
            <a:r>
              <a:rPr sz="1800" i="0" spc="-5" dirty="0">
                <a:latin typeface="Arial"/>
                <a:cs typeface="Arial"/>
              </a:rPr>
              <a:t>Aster </a:t>
            </a:r>
            <a:r>
              <a:rPr sz="1800" i="0" spc="10" dirty="0">
                <a:latin typeface="Arial"/>
                <a:cs typeface="Arial"/>
              </a:rPr>
              <a:t>Communication</a:t>
            </a:r>
            <a:r>
              <a:rPr sz="1800" i="0" spc="-195" dirty="0">
                <a:latin typeface="Arial"/>
                <a:cs typeface="Arial"/>
              </a:rPr>
              <a:t> </a:t>
            </a:r>
            <a:r>
              <a:rPr sz="1800" i="0" spc="-20" dirty="0">
                <a:latin typeface="Arial"/>
                <a:cs typeface="Arial"/>
              </a:rPr>
              <a:t>Award.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2774315">
              <a:lnSpc>
                <a:spcPct val="100000"/>
              </a:lnSpc>
            </a:pPr>
            <a:r>
              <a:rPr sz="3000" i="0" spc="-120" dirty="0">
                <a:latin typeface="Calibri"/>
                <a:cs typeface="Calibri"/>
                <a:hlinkClick r:id="rId6"/>
              </a:rPr>
              <a:t>www.esic.edu/</a:t>
            </a:r>
            <a:r>
              <a:rPr sz="3000" i="0" spc="-120" dirty="0">
                <a:solidFill>
                  <a:srgbClr val="800000"/>
                </a:solidFill>
                <a:latin typeface="Calibri"/>
                <a:cs typeface="Calibri"/>
                <a:hlinkClick r:id="rId6"/>
              </a:rPr>
              <a:t>aster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 smtClean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598" y="11741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412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879" y="101473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61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598" y="100203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5400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792" y="101434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4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5888" y="1596009"/>
            <a:ext cx="11430000" cy="265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6400"/>
              </a:lnSpc>
            </a:pPr>
            <a:r>
              <a:rPr sz="2500" i="1" spc="-210" dirty="0">
                <a:latin typeface="Arial"/>
                <a:cs typeface="Arial"/>
              </a:rPr>
              <a:t>ESIC </a:t>
            </a:r>
            <a:r>
              <a:rPr sz="2500" i="1" spc="-65" dirty="0">
                <a:latin typeface="Arial"/>
                <a:cs typeface="Arial"/>
              </a:rPr>
              <a:t>has</a:t>
            </a:r>
            <a:r>
              <a:rPr sz="2500" i="1" spc="560" dirty="0">
                <a:latin typeface="Arial"/>
                <a:cs typeface="Arial"/>
              </a:rPr>
              <a:t> </a:t>
            </a:r>
            <a:r>
              <a:rPr sz="2500" i="1" spc="-40" dirty="0">
                <a:latin typeface="Arial"/>
                <a:cs typeface="Arial"/>
              </a:rPr>
              <a:t>won</a:t>
            </a:r>
            <a:r>
              <a:rPr sz="2500" i="1" spc="610" dirty="0">
                <a:latin typeface="Arial"/>
                <a:cs typeface="Arial"/>
              </a:rPr>
              <a:t> </a:t>
            </a:r>
            <a:r>
              <a:rPr sz="2500" i="1" spc="-50" dirty="0">
                <a:latin typeface="Arial"/>
                <a:cs typeface="Arial"/>
              </a:rPr>
              <a:t>awards </a:t>
            </a:r>
            <a:r>
              <a:rPr sz="2500" i="1" spc="15" dirty="0">
                <a:latin typeface="Arial"/>
                <a:cs typeface="Arial"/>
              </a:rPr>
              <a:t>from </a:t>
            </a:r>
            <a:r>
              <a:rPr sz="2500" i="1" spc="-35" dirty="0">
                <a:latin typeface="Arial"/>
                <a:cs typeface="Arial"/>
              </a:rPr>
              <a:t>prestigious </a:t>
            </a:r>
            <a:r>
              <a:rPr sz="2500" i="1" spc="-40" dirty="0">
                <a:latin typeface="Arial"/>
                <a:cs typeface="Arial"/>
              </a:rPr>
              <a:t>organizations</a:t>
            </a:r>
            <a:r>
              <a:rPr sz="2500" i="1" spc="610" dirty="0">
                <a:latin typeface="Arial"/>
                <a:cs typeface="Arial"/>
              </a:rPr>
              <a:t> </a:t>
            </a:r>
            <a:r>
              <a:rPr sz="2500" i="1" spc="-55" dirty="0">
                <a:latin typeface="Arial"/>
                <a:cs typeface="Arial"/>
              </a:rPr>
              <a:t>on </a:t>
            </a:r>
            <a:r>
              <a:rPr sz="2500" i="1" spc="-40" dirty="0">
                <a:latin typeface="Arial"/>
                <a:cs typeface="Arial"/>
              </a:rPr>
              <a:t>the</a:t>
            </a:r>
            <a:r>
              <a:rPr sz="2500" i="1" spc="610" dirty="0">
                <a:latin typeface="Arial"/>
                <a:cs typeface="Arial"/>
              </a:rPr>
              <a:t> </a:t>
            </a:r>
            <a:r>
              <a:rPr sz="2500" i="1" spc="-40" dirty="0">
                <a:latin typeface="Arial"/>
                <a:cs typeface="Arial"/>
              </a:rPr>
              <a:t>national</a:t>
            </a:r>
            <a:r>
              <a:rPr sz="2500" i="1" spc="610" dirty="0">
                <a:latin typeface="Arial"/>
                <a:cs typeface="Arial"/>
              </a:rPr>
              <a:t> </a:t>
            </a:r>
            <a:r>
              <a:rPr sz="2500" i="1" spc="-70" dirty="0">
                <a:latin typeface="Arial"/>
                <a:cs typeface="Arial"/>
              </a:rPr>
              <a:t>and  </a:t>
            </a:r>
            <a:r>
              <a:rPr sz="2500" i="1" spc="-35" dirty="0">
                <a:latin typeface="Arial"/>
                <a:cs typeface="Arial"/>
              </a:rPr>
              <a:t>international </a:t>
            </a:r>
            <a:r>
              <a:rPr sz="2500" i="1" spc="-110" dirty="0">
                <a:latin typeface="Arial"/>
                <a:cs typeface="Arial"/>
              </a:rPr>
              <a:t>level, </a:t>
            </a:r>
            <a:r>
              <a:rPr sz="2500" i="1" spc="-30" dirty="0">
                <a:latin typeface="Arial"/>
                <a:cs typeface="Arial"/>
              </a:rPr>
              <a:t>supporting </a:t>
            </a:r>
            <a:r>
              <a:rPr sz="2500" i="1" spc="-35" dirty="0">
                <a:latin typeface="Arial"/>
                <a:cs typeface="Arial"/>
              </a:rPr>
              <a:t>the reputation </a:t>
            </a:r>
            <a:r>
              <a:rPr sz="2500" i="1" spc="15" dirty="0">
                <a:latin typeface="Arial"/>
                <a:cs typeface="Arial"/>
              </a:rPr>
              <a:t>of </a:t>
            </a:r>
            <a:r>
              <a:rPr sz="2500" i="1" spc="-210" dirty="0">
                <a:latin typeface="Arial"/>
                <a:cs typeface="Arial"/>
              </a:rPr>
              <a:t>ESIC </a:t>
            </a:r>
            <a:r>
              <a:rPr sz="2500" i="1" spc="-65" dirty="0">
                <a:latin typeface="Arial"/>
                <a:cs typeface="Arial"/>
              </a:rPr>
              <a:t>as </a:t>
            </a:r>
            <a:r>
              <a:rPr sz="2500" i="1" spc="-80" dirty="0">
                <a:latin typeface="Arial"/>
                <a:cs typeface="Arial"/>
              </a:rPr>
              <a:t>an </a:t>
            </a:r>
            <a:r>
              <a:rPr sz="2500" i="1" dirty="0">
                <a:latin typeface="Arial"/>
                <a:cs typeface="Arial"/>
              </a:rPr>
              <a:t>institution </a:t>
            </a:r>
            <a:r>
              <a:rPr sz="2500" i="1" spc="15" dirty="0">
                <a:latin typeface="Arial"/>
                <a:cs typeface="Arial"/>
              </a:rPr>
              <a:t>of </a:t>
            </a:r>
            <a:r>
              <a:rPr sz="2500" i="1" spc="-30" dirty="0">
                <a:latin typeface="Arial"/>
                <a:cs typeface="Arial"/>
              </a:rPr>
              <a:t>quality  </a:t>
            </a:r>
            <a:r>
              <a:rPr sz="2500" i="1" spc="-40" dirty="0">
                <a:latin typeface="Arial"/>
                <a:cs typeface="Arial"/>
              </a:rPr>
              <a:t>training.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6350" algn="just">
              <a:lnSpc>
                <a:spcPts val="2590"/>
              </a:lnSpc>
              <a:spcBef>
                <a:spcPts val="5"/>
              </a:spcBef>
            </a:pPr>
            <a:r>
              <a:rPr sz="2500" i="1" spc="-65" dirty="0">
                <a:latin typeface="Arial"/>
                <a:cs typeface="Arial"/>
              </a:rPr>
              <a:t>All </a:t>
            </a:r>
            <a:r>
              <a:rPr sz="2500" i="1" spc="-55" dirty="0">
                <a:latin typeface="Arial"/>
                <a:cs typeface="Arial"/>
              </a:rPr>
              <a:t>roads </a:t>
            </a:r>
            <a:r>
              <a:rPr sz="2500" i="1" spc="-50" dirty="0">
                <a:latin typeface="Arial"/>
                <a:cs typeface="Arial"/>
              </a:rPr>
              <a:t>come </a:t>
            </a:r>
            <a:r>
              <a:rPr sz="2500" i="1" spc="-35" dirty="0">
                <a:latin typeface="Arial"/>
                <a:cs typeface="Arial"/>
              </a:rPr>
              <a:t>together in </a:t>
            </a:r>
            <a:r>
              <a:rPr sz="2500" i="1" spc="-40" dirty="0">
                <a:latin typeface="Arial"/>
                <a:cs typeface="Arial"/>
              </a:rPr>
              <a:t>recognition </a:t>
            </a:r>
            <a:r>
              <a:rPr sz="2500" i="1" spc="15" dirty="0">
                <a:latin typeface="Arial"/>
                <a:cs typeface="Arial"/>
              </a:rPr>
              <a:t>of </a:t>
            </a:r>
            <a:r>
              <a:rPr sz="2500" i="1" spc="-210" dirty="0">
                <a:latin typeface="Arial"/>
                <a:cs typeface="Arial"/>
              </a:rPr>
              <a:t>ESIC </a:t>
            </a:r>
            <a:r>
              <a:rPr sz="2500" i="1" spc="-65" dirty="0">
                <a:latin typeface="Arial"/>
                <a:cs typeface="Arial"/>
              </a:rPr>
              <a:t>as </a:t>
            </a:r>
            <a:r>
              <a:rPr sz="2500" i="1" spc="-75" dirty="0">
                <a:latin typeface="Arial"/>
                <a:cs typeface="Arial"/>
              </a:rPr>
              <a:t>an </a:t>
            </a:r>
            <a:r>
              <a:rPr sz="2500" i="1" dirty="0">
                <a:latin typeface="Arial"/>
                <a:cs typeface="Arial"/>
              </a:rPr>
              <a:t>institution </a:t>
            </a:r>
            <a:r>
              <a:rPr sz="2500" i="1" spc="15" dirty="0">
                <a:latin typeface="Arial"/>
                <a:cs typeface="Arial"/>
              </a:rPr>
              <a:t>of </a:t>
            </a:r>
            <a:r>
              <a:rPr sz="2500" i="1" spc="-75" dirty="0">
                <a:latin typeface="Arial"/>
                <a:cs typeface="Arial"/>
              </a:rPr>
              <a:t>reference </a:t>
            </a:r>
            <a:r>
              <a:rPr sz="2500" i="1" spc="-35" dirty="0">
                <a:latin typeface="Arial"/>
                <a:cs typeface="Arial"/>
              </a:rPr>
              <a:t>in </a:t>
            </a:r>
            <a:r>
              <a:rPr sz="2500" i="1" spc="-45" dirty="0">
                <a:latin typeface="Arial"/>
                <a:cs typeface="Arial"/>
              </a:rPr>
              <a:t>the  </a:t>
            </a:r>
            <a:r>
              <a:rPr sz="2500" i="1" spc="-30" dirty="0">
                <a:latin typeface="Arial"/>
                <a:cs typeface="Arial"/>
              </a:rPr>
              <a:t>field </a:t>
            </a:r>
            <a:r>
              <a:rPr sz="2500" i="1" spc="15" dirty="0">
                <a:latin typeface="Arial"/>
                <a:cs typeface="Arial"/>
              </a:rPr>
              <a:t>of </a:t>
            </a:r>
            <a:r>
              <a:rPr sz="2500" i="1" spc="-30" dirty="0">
                <a:latin typeface="Arial"/>
                <a:cs typeface="Arial"/>
              </a:rPr>
              <a:t>training </a:t>
            </a:r>
            <a:r>
              <a:rPr sz="2500" i="1" spc="-35" dirty="0">
                <a:latin typeface="Arial"/>
                <a:cs typeface="Arial"/>
              </a:rPr>
              <a:t>in </a:t>
            </a:r>
            <a:r>
              <a:rPr sz="2500" i="1" spc="-80" dirty="0">
                <a:latin typeface="Arial"/>
                <a:cs typeface="Arial"/>
              </a:rPr>
              <a:t>undergraduate, </a:t>
            </a:r>
            <a:r>
              <a:rPr sz="2500" i="1" spc="-60" dirty="0">
                <a:latin typeface="Arial"/>
                <a:cs typeface="Arial"/>
              </a:rPr>
              <a:t>graduate </a:t>
            </a:r>
            <a:r>
              <a:rPr sz="2500" i="1" spc="-70" dirty="0">
                <a:latin typeface="Arial"/>
                <a:cs typeface="Arial"/>
              </a:rPr>
              <a:t>and executive</a:t>
            </a:r>
            <a:r>
              <a:rPr sz="2500" i="1" spc="-450" dirty="0">
                <a:latin typeface="Arial"/>
                <a:cs typeface="Arial"/>
              </a:rPr>
              <a:t> </a:t>
            </a:r>
            <a:r>
              <a:rPr sz="2500" i="1" spc="-55" dirty="0">
                <a:latin typeface="Arial"/>
                <a:cs typeface="Arial"/>
              </a:rPr>
              <a:t>education.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marL="2781935">
              <a:lnSpc>
                <a:spcPct val="100000"/>
              </a:lnSpc>
            </a:pPr>
            <a:r>
              <a:rPr sz="1800" b="1" spc="15" dirty="0">
                <a:latin typeface="Trebuchet MS"/>
                <a:cs typeface="Trebuchet MS"/>
              </a:rPr>
              <a:t>RELATED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ASSOCIATED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AND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BUSINESS</a:t>
            </a:r>
            <a:r>
              <a:rPr sz="1800" b="1" spc="-114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RESPONSIBILITY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04921" y="4369765"/>
            <a:ext cx="5997956" cy="843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27196" y="5748528"/>
            <a:ext cx="5241925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65" dirty="0">
                <a:latin typeface="Trebuchet MS"/>
                <a:cs typeface="Trebuchet MS"/>
              </a:rPr>
              <a:t>ASSOCIATED UNIVERSITIES/BUSINESS</a:t>
            </a:r>
            <a:r>
              <a:rPr sz="1800" b="1" spc="-26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SCHOOLS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06217" y="6150864"/>
            <a:ext cx="7948930" cy="1087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76776" y="7655686"/>
            <a:ext cx="434086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0" dirty="0">
                <a:latin typeface="Trebuchet MS"/>
                <a:cs typeface="Trebuchet MS"/>
              </a:rPr>
              <a:t>ACCREDITATIONS </a:t>
            </a:r>
            <a:r>
              <a:rPr sz="1800" b="1" spc="45" dirty="0">
                <a:latin typeface="Trebuchet MS"/>
                <a:cs typeface="Trebuchet MS"/>
              </a:rPr>
              <a:t>AND</a:t>
            </a:r>
            <a:r>
              <a:rPr sz="1800" b="1" spc="-24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CERTIFICATIONS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03142" y="8029219"/>
            <a:ext cx="5489447" cy="950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3380" y="8165604"/>
            <a:ext cx="810590" cy="810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94240" y="7916240"/>
            <a:ext cx="1266698" cy="1266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90300" y="8578545"/>
            <a:ext cx="1713991" cy="525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182725" y="750569"/>
            <a:ext cx="3367404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130" dirty="0">
                <a:latin typeface="Arial"/>
                <a:cs typeface="Arial"/>
              </a:rPr>
              <a:t>RATINGS </a:t>
            </a:r>
            <a:r>
              <a:rPr b="0" spc="-150" dirty="0">
                <a:latin typeface="Arial"/>
                <a:cs typeface="Arial"/>
              </a:rPr>
              <a:t>&amp;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spc="105" dirty="0"/>
              <a:t>AWARDS</a:t>
            </a:r>
          </a:p>
        </p:txBody>
      </p:sp>
      <p:sp>
        <p:nvSpPr>
          <p:cNvPr id="20" name="object 20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30818" y="8160563"/>
            <a:ext cx="818197" cy="5891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35032" y="7951825"/>
            <a:ext cx="29845" cy="1101725"/>
          </a:xfrm>
          <a:custGeom>
            <a:avLst/>
            <a:gdLst/>
            <a:ahLst/>
            <a:cxnLst/>
            <a:rect l="l" t="t" r="r" b="b"/>
            <a:pathLst>
              <a:path w="29845" h="1101725">
                <a:moveTo>
                  <a:pt x="0" y="1101636"/>
                </a:moveTo>
                <a:lnTo>
                  <a:pt x="29464" y="1101636"/>
                </a:lnTo>
                <a:lnTo>
                  <a:pt x="29464" y="0"/>
                </a:lnTo>
                <a:lnTo>
                  <a:pt x="0" y="0"/>
                </a:lnTo>
                <a:lnTo>
                  <a:pt x="0" y="1101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13608"/>
            <a:ext cx="13004291" cy="4783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56530" y="2225293"/>
            <a:ext cx="365188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0" spc="-110" dirty="0">
                <a:latin typeface="Arial"/>
                <a:cs typeface="Arial"/>
              </a:rPr>
              <a:t>THANKS</a:t>
            </a:r>
            <a:endParaRPr sz="7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90771" y="3489197"/>
            <a:ext cx="43821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indent="-196215">
              <a:lnSpc>
                <a:spcPct val="100000"/>
              </a:lnSpc>
              <a:buChar char="•"/>
              <a:tabLst>
                <a:tab pos="209550" algn="l"/>
              </a:tabLst>
            </a:pPr>
            <a:r>
              <a:rPr sz="2000" spc="30" dirty="0">
                <a:latin typeface="Lucida Sans Unicode"/>
                <a:cs typeface="Lucida Sans Unicode"/>
              </a:rPr>
              <a:t>DANKE </a:t>
            </a:r>
            <a:r>
              <a:rPr sz="2000" spc="-265" dirty="0">
                <a:latin typeface="Lucida Sans Unicode"/>
                <a:cs typeface="Lucida Sans Unicode"/>
              </a:rPr>
              <a:t>• </a:t>
            </a:r>
            <a:r>
              <a:rPr sz="2000" spc="5" dirty="0">
                <a:latin typeface="MS Gothic"/>
                <a:cs typeface="MS Gothic"/>
              </a:rPr>
              <a:t>謝謝</a:t>
            </a:r>
            <a:r>
              <a:rPr sz="2000" spc="-795" dirty="0">
                <a:latin typeface="MS Gothic"/>
                <a:cs typeface="MS Gothic"/>
              </a:rPr>
              <a:t> </a:t>
            </a:r>
            <a:r>
              <a:rPr sz="2000" spc="300" dirty="0">
                <a:latin typeface="Arial"/>
                <a:cs typeface="Arial"/>
              </a:rPr>
              <a:t>• </a:t>
            </a:r>
            <a:r>
              <a:rPr sz="2000" spc="-5" dirty="0">
                <a:latin typeface="Lucida Sans Unicode"/>
                <a:cs typeface="Lucida Sans Unicode"/>
              </a:rPr>
              <a:t>MERCI </a:t>
            </a:r>
            <a:r>
              <a:rPr sz="2000" spc="-265" dirty="0">
                <a:latin typeface="Lucida Sans Unicode"/>
                <a:cs typeface="Lucida Sans Unicode"/>
              </a:rPr>
              <a:t>• </a:t>
            </a:r>
            <a:r>
              <a:rPr sz="2000" spc="-80" dirty="0">
                <a:latin typeface="Arial"/>
                <a:cs typeface="Arial"/>
              </a:rPr>
              <a:t>GRACIAS</a:t>
            </a:r>
            <a:r>
              <a:rPr sz="2000" spc="-80" dirty="0">
                <a:latin typeface="Lucida Sans Unicode"/>
                <a:cs typeface="Lucida Sans Unicode"/>
              </a:rPr>
              <a:t>•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64496" y="7954098"/>
            <a:ext cx="3439795" cy="1101725"/>
          </a:xfrm>
          <a:custGeom>
            <a:avLst/>
            <a:gdLst/>
            <a:ahLst/>
            <a:cxnLst/>
            <a:rect l="l" t="t" r="r" b="b"/>
            <a:pathLst>
              <a:path w="3439795" h="1101725">
                <a:moveTo>
                  <a:pt x="0" y="1101636"/>
                </a:moveTo>
                <a:lnTo>
                  <a:pt x="3439794" y="1101636"/>
                </a:lnTo>
                <a:lnTo>
                  <a:pt x="3439794" y="0"/>
                </a:lnTo>
                <a:lnTo>
                  <a:pt x="0" y="0"/>
                </a:lnTo>
                <a:lnTo>
                  <a:pt x="0" y="1101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79914" y="7954098"/>
            <a:ext cx="2771139" cy="1101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2594" y="4122165"/>
            <a:ext cx="340106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25" dirty="0">
                <a:latin typeface="Arial"/>
                <a:cs typeface="Arial"/>
              </a:rPr>
              <a:t>9 </a:t>
            </a:r>
            <a:r>
              <a:rPr sz="1200" b="1" spc="-55" dirty="0">
                <a:latin typeface="Arial"/>
                <a:cs typeface="Arial"/>
              </a:rPr>
              <a:t>CAMPUSES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45" dirty="0">
                <a:latin typeface="Arial"/>
                <a:cs typeface="Arial"/>
              </a:rPr>
              <a:t>SPAIN </a:t>
            </a:r>
            <a:r>
              <a:rPr sz="1200" spc="-60" dirty="0">
                <a:latin typeface="Arial"/>
                <a:cs typeface="Arial"/>
              </a:rPr>
              <a:t>- </a:t>
            </a:r>
            <a:r>
              <a:rPr sz="1200" b="1" spc="25" dirty="0">
                <a:latin typeface="Arial"/>
                <a:cs typeface="Arial"/>
              </a:rPr>
              <a:t>2 </a:t>
            </a:r>
            <a:r>
              <a:rPr sz="1200" b="1" spc="-55" dirty="0">
                <a:latin typeface="Arial"/>
                <a:cs typeface="Arial"/>
              </a:rPr>
              <a:t>CAMPUSES </a:t>
            </a:r>
            <a:r>
              <a:rPr sz="1200" spc="-15" dirty="0">
                <a:latin typeface="Arial"/>
                <a:cs typeface="Arial"/>
              </a:rPr>
              <a:t>IN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BRAZIL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2984" y="4609846"/>
            <a:ext cx="449135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25" dirty="0">
                <a:latin typeface="Arial"/>
                <a:cs typeface="Arial"/>
              </a:rPr>
              <a:t>5 </a:t>
            </a:r>
            <a:r>
              <a:rPr sz="1200" b="1" spc="-80" dirty="0">
                <a:latin typeface="Arial"/>
                <a:cs typeface="Arial"/>
              </a:rPr>
              <a:t>AREAS </a:t>
            </a:r>
            <a:r>
              <a:rPr sz="1200" b="1" spc="-95" dirty="0">
                <a:latin typeface="Arial"/>
                <a:cs typeface="Arial"/>
              </a:rPr>
              <a:t>OF </a:t>
            </a:r>
            <a:r>
              <a:rPr sz="1200" b="1" spc="-25" dirty="0">
                <a:latin typeface="Arial"/>
                <a:cs typeface="Arial"/>
              </a:rPr>
              <a:t>ACTIVITY</a:t>
            </a:r>
            <a:r>
              <a:rPr sz="1200" b="1" spc="-25" dirty="0">
                <a:latin typeface="Trebuchet MS"/>
                <a:cs typeface="Trebuchet MS"/>
              </a:rPr>
              <a:t>: </a:t>
            </a:r>
            <a:r>
              <a:rPr sz="1200" spc="-80" dirty="0">
                <a:latin typeface="Arial"/>
                <a:cs typeface="Arial"/>
              </a:rPr>
              <a:t>UNDERGRAD </a:t>
            </a:r>
            <a:r>
              <a:rPr sz="1200" spc="140" dirty="0">
                <a:latin typeface="Arial"/>
                <a:cs typeface="Arial"/>
              </a:rPr>
              <a:t>/ </a:t>
            </a:r>
            <a:r>
              <a:rPr sz="1200" spc="-75" dirty="0">
                <a:latin typeface="Arial"/>
                <a:cs typeface="Arial"/>
              </a:rPr>
              <a:t>GRADUATE </a:t>
            </a:r>
            <a:r>
              <a:rPr sz="1200" spc="140" dirty="0">
                <a:latin typeface="Arial"/>
                <a:cs typeface="Arial"/>
              </a:rPr>
              <a:t>/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EXECUTIVE </a:t>
            </a:r>
            <a:r>
              <a:rPr sz="1200" spc="140" dirty="0">
                <a:latin typeface="Arial"/>
                <a:cs typeface="Arial"/>
              </a:rPr>
              <a:t>/</a:t>
            </a:r>
            <a:endParaRPr sz="1200">
              <a:latin typeface="Arial"/>
              <a:cs typeface="Arial"/>
            </a:endParaRPr>
          </a:p>
          <a:p>
            <a:pPr marL="2612390">
              <a:lnSpc>
                <a:spcPct val="100000"/>
              </a:lnSpc>
            </a:pPr>
            <a:r>
              <a:rPr sz="1200" spc="-50" dirty="0">
                <a:latin typeface="Arial"/>
                <a:cs typeface="Arial"/>
              </a:rPr>
              <a:t>PUBLISHING </a:t>
            </a:r>
            <a:r>
              <a:rPr sz="1200" spc="140" dirty="0">
                <a:latin typeface="Arial"/>
                <a:cs typeface="Arial"/>
              </a:rPr>
              <a:t>/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LANGUAGES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136" y="5250179"/>
            <a:ext cx="518096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91869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+90 </a:t>
            </a:r>
            <a:r>
              <a:rPr sz="1200" b="1" spc="-40" dirty="0">
                <a:latin typeface="Arial"/>
                <a:cs typeface="Arial"/>
              </a:rPr>
              <a:t>UNIVERSITIES </a:t>
            </a:r>
            <a:r>
              <a:rPr sz="1200" spc="-70" dirty="0">
                <a:latin typeface="Arial"/>
                <a:cs typeface="Arial"/>
              </a:rPr>
              <a:t>WORLDWIDE </a:t>
            </a:r>
            <a:r>
              <a:rPr sz="1200" spc="-30" dirty="0">
                <a:latin typeface="Arial"/>
                <a:cs typeface="Arial"/>
              </a:rPr>
              <a:t>WITH </a:t>
            </a:r>
            <a:r>
              <a:rPr sz="1200" spc="-45" dirty="0">
                <a:latin typeface="Arial"/>
                <a:cs typeface="Arial"/>
              </a:rPr>
              <a:t>WHOM </a:t>
            </a:r>
            <a:r>
              <a:rPr sz="1200" spc="-85" dirty="0">
                <a:latin typeface="Arial"/>
                <a:cs typeface="Arial"/>
              </a:rPr>
              <a:t>WE </a:t>
            </a:r>
            <a:r>
              <a:rPr sz="1200" spc="-20" dirty="0">
                <a:latin typeface="Arial"/>
                <a:cs typeface="Arial"/>
              </a:rPr>
              <a:t>MAINTAIN  </a:t>
            </a:r>
            <a:r>
              <a:rPr sz="1200" spc="-55" dirty="0">
                <a:latin typeface="Arial"/>
                <a:cs typeface="Arial"/>
              </a:rPr>
              <a:t>RELATIONSHIPS </a:t>
            </a:r>
            <a:r>
              <a:rPr sz="1200" spc="-80" dirty="0">
                <a:latin typeface="Arial"/>
                <a:cs typeface="Arial"/>
              </a:rPr>
              <a:t>CONNECTED TO </a:t>
            </a:r>
            <a:r>
              <a:rPr sz="1200" spc="-55" dirty="0">
                <a:latin typeface="Arial"/>
                <a:cs typeface="Arial"/>
              </a:rPr>
              <a:t>THE </a:t>
            </a:r>
            <a:r>
              <a:rPr sz="1200" b="1" spc="-60" dirty="0">
                <a:latin typeface="Arial"/>
                <a:cs typeface="Arial"/>
              </a:rPr>
              <a:t>BUSINESS </a:t>
            </a:r>
            <a:r>
              <a:rPr sz="1200" b="1" spc="-95" dirty="0">
                <a:latin typeface="Arial"/>
                <a:cs typeface="Arial"/>
              </a:rPr>
              <a:t>WORLD </a:t>
            </a:r>
            <a:r>
              <a:rPr sz="1200" spc="-55" dirty="0">
                <a:latin typeface="Arial"/>
                <a:cs typeface="Arial"/>
              </a:rPr>
              <a:t>AND</a:t>
            </a:r>
            <a:r>
              <a:rPr sz="1200" spc="13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MARKETING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8412" y="5951220"/>
            <a:ext cx="449389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0" dirty="0">
                <a:latin typeface="Arial"/>
                <a:cs typeface="Arial"/>
              </a:rPr>
              <a:t>PROMOTING </a:t>
            </a:r>
            <a:r>
              <a:rPr sz="1200" b="1" spc="-65" dirty="0">
                <a:latin typeface="Arial"/>
                <a:cs typeface="Arial"/>
              </a:rPr>
              <a:t>ENTREPRENEURSHIP </a:t>
            </a:r>
            <a:r>
              <a:rPr sz="1200" b="1" spc="-60" dirty="0">
                <a:latin typeface="Arial"/>
                <a:cs typeface="Arial"/>
              </a:rPr>
              <a:t>AND </a:t>
            </a:r>
            <a:r>
              <a:rPr sz="1200" b="1" spc="-50" dirty="0">
                <a:latin typeface="Arial"/>
                <a:cs typeface="Arial"/>
              </a:rPr>
              <a:t>THE </a:t>
            </a:r>
            <a:r>
              <a:rPr sz="1200" b="1" spc="-40" dirty="0">
                <a:latin typeface="Arial"/>
                <a:cs typeface="Arial"/>
              </a:rPr>
              <a:t>DIGITAL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ECONOMY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724" y="6499859"/>
            <a:ext cx="504698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45" dirty="0">
                <a:latin typeface="Arial"/>
                <a:cs typeface="Arial"/>
              </a:rPr>
              <a:t>OUTSTANDING </a:t>
            </a:r>
            <a:r>
              <a:rPr sz="1200" spc="-60" dirty="0">
                <a:latin typeface="Arial"/>
                <a:cs typeface="Arial"/>
              </a:rPr>
              <a:t>POSITIONS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55" dirty="0">
                <a:latin typeface="Arial"/>
                <a:cs typeface="Arial"/>
              </a:rPr>
              <a:t>THE </a:t>
            </a:r>
            <a:r>
              <a:rPr sz="1200" b="1" spc="-60" dirty="0">
                <a:latin typeface="Arial"/>
                <a:cs typeface="Arial"/>
              </a:rPr>
              <a:t>RANKINGS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55" dirty="0">
                <a:latin typeface="Arial"/>
                <a:cs typeface="Arial"/>
              </a:rPr>
              <a:t>THE </a:t>
            </a:r>
            <a:r>
              <a:rPr sz="1200" spc="-65" dirty="0">
                <a:latin typeface="Arial"/>
                <a:cs typeface="Arial"/>
              </a:rPr>
              <a:t>BUSINESS </a:t>
            </a:r>
            <a:r>
              <a:rPr sz="1200" spc="-90" dirty="0">
                <a:latin typeface="Arial"/>
                <a:cs typeface="Arial"/>
              </a:rPr>
              <a:t>SECTOR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0133" y="7048754"/>
            <a:ext cx="4034154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Trebuchet MS"/>
                <a:cs typeface="Trebuchet MS"/>
              </a:rPr>
              <a:t>HIGH</a:t>
            </a:r>
            <a:r>
              <a:rPr sz="1200" b="1" spc="-75" dirty="0">
                <a:latin typeface="Trebuchet MS"/>
                <a:cs typeface="Trebuchet MS"/>
              </a:rPr>
              <a:t> </a:t>
            </a:r>
            <a:r>
              <a:rPr sz="1200" b="1" spc="5" dirty="0">
                <a:latin typeface="Trebuchet MS"/>
                <a:cs typeface="Trebuchet MS"/>
              </a:rPr>
              <a:t>QUALITY</a:t>
            </a:r>
            <a:r>
              <a:rPr sz="1200" b="1" spc="-45" dirty="0">
                <a:latin typeface="Trebuchet MS"/>
                <a:cs typeface="Trebuchet MS"/>
              </a:rPr>
              <a:t> </a:t>
            </a:r>
            <a:r>
              <a:rPr sz="1200" b="1" spc="30" dirty="0">
                <a:latin typeface="Trebuchet MS"/>
                <a:cs typeface="Trebuchet MS"/>
              </a:rPr>
              <a:t>AND</a:t>
            </a:r>
            <a:r>
              <a:rPr sz="1200" b="1" spc="-70" dirty="0">
                <a:latin typeface="Trebuchet MS"/>
                <a:cs typeface="Trebuchet MS"/>
              </a:rPr>
              <a:t> </a:t>
            </a:r>
            <a:r>
              <a:rPr sz="1200" b="1" spc="30" dirty="0">
                <a:latin typeface="Trebuchet MS"/>
                <a:cs typeface="Trebuchet MS"/>
              </a:rPr>
              <a:t>PROFESSIONAL</a:t>
            </a:r>
            <a:r>
              <a:rPr sz="1200" b="1" spc="-75" dirty="0">
                <a:latin typeface="Trebuchet MS"/>
                <a:cs typeface="Trebuchet MS"/>
              </a:rPr>
              <a:t> </a:t>
            </a:r>
            <a:r>
              <a:rPr sz="1200" b="1" spc="20" dirty="0">
                <a:latin typeface="Trebuchet MS"/>
                <a:cs typeface="Trebuchet MS"/>
              </a:rPr>
              <a:t>TEACHING</a:t>
            </a:r>
            <a:r>
              <a:rPr sz="1200" b="1" spc="-60" dirty="0">
                <a:latin typeface="Trebuchet MS"/>
                <a:cs typeface="Trebuchet MS"/>
              </a:rPr>
              <a:t> </a:t>
            </a:r>
            <a:r>
              <a:rPr sz="1200" b="1" spc="-60" dirty="0">
                <a:latin typeface="Arial"/>
                <a:cs typeface="Arial"/>
              </a:rPr>
              <a:t>FACULTY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0859" y="3344545"/>
            <a:ext cx="7593330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239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LINK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WITH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b="1" spc="60" dirty="0">
                <a:latin typeface="Trebuchet MS"/>
                <a:cs typeface="Trebuchet MS"/>
              </a:rPr>
              <a:t>BUSINESS</a:t>
            </a:r>
            <a:r>
              <a:rPr sz="1200" b="1" spc="-65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WORLD</a:t>
            </a:r>
            <a:r>
              <a:rPr sz="1200" b="1" spc="-80" dirty="0">
                <a:latin typeface="Trebuchet MS"/>
                <a:cs typeface="Trebuchet MS"/>
              </a:rPr>
              <a:t> </a:t>
            </a:r>
            <a:r>
              <a:rPr sz="1200" b="1" spc="30" dirty="0">
                <a:latin typeface="Trebuchet MS"/>
                <a:cs typeface="Trebuchet MS"/>
              </a:rPr>
              <a:t>AND</a:t>
            </a:r>
            <a:r>
              <a:rPr sz="1200" b="1" spc="-70" dirty="0">
                <a:latin typeface="Trebuchet MS"/>
                <a:cs typeface="Trebuchet MS"/>
              </a:rPr>
              <a:t> </a:t>
            </a:r>
            <a:r>
              <a:rPr sz="1200" b="1" spc="35" dirty="0">
                <a:latin typeface="Trebuchet MS"/>
                <a:cs typeface="Trebuchet MS"/>
              </a:rPr>
              <a:t>MARKETING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b="1" spc="10" dirty="0">
                <a:latin typeface="Arial"/>
                <a:cs typeface="Arial"/>
              </a:rPr>
              <a:t>+44.000 </a:t>
            </a:r>
            <a:r>
              <a:rPr sz="1200" spc="-65" dirty="0">
                <a:latin typeface="Arial"/>
                <a:cs typeface="Arial"/>
              </a:rPr>
              <a:t>FORMER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STUDENTS</a:t>
            </a:r>
            <a:endParaRPr sz="1200">
              <a:latin typeface="Arial"/>
              <a:cs typeface="Arial"/>
            </a:endParaRPr>
          </a:p>
          <a:p>
            <a:pPr marL="3882390">
              <a:lnSpc>
                <a:spcPct val="100000"/>
              </a:lnSpc>
              <a:spcBef>
                <a:spcPts val="210"/>
              </a:spcBef>
            </a:pPr>
            <a:r>
              <a:rPr sz="1200" spc="-70" dirty="0">
                <a:latin typeface="Arial"/>
                <a:cs typeface="Arial"/>
              </a:rPr>
              <a:t>AGREEMENTS </a:t>
            </a:r>
            <a:r>
              <a:rPr sz="1200" spc="-30" dirty="0">
                <a:latin typeface="Arial"/>
                <a:cs typeface="Arial"/>
              </a:rPr>
              <a:t>WITH </a:t>
            </a:r>
            <a:r>
              <a:rPr sz="1200" b="1" dirty="0">
                <a:latin typeface="Arial"/>
                <a:cs typeface="Arial"/>
              </a:rPr>
              <a:t>+2,000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COMPANIES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0548" y="4222369"/>
            <a:ext cx="3451225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65" dirty="0">
                <a:latin typeface="Arial"/>
                <a:cs typeface="Arial"/>
              </a:rPr>
              <a:t>HOY </a:t>
            </a:r>
            <a:r>
              <a:rPr sz="1200" b="1" spc="-90" dirty="0">
                <a:latin typeface="Arial"/>
                <a:cs typeface="Arial"/>
              </a:rPr>
              <a:t>ES </a:t>
            </a:r>
            <a:r>
              <a:rPr sz="1200" b="1" spc="-50" dirty="0">
                <a:latin typeface="Arial"/>
                <a:cs typeface="Arial"/>
              </a:rPr>
              <a:t>MARKETING [HEM] </a:t>
            </a:r>
            <a:r>
              <a:rPr sz="1200" spc="-45" dirty="0">
                <a:latin typeface="Arial"/>
                <a:cs typeface="Arial"/>
              </a:rPr>
              <a:t>ANNUAL </a:t>
            </a:r>
            <a:r>
              <a:rPr sz="1200" spc="-50" dirty="0">
                <a:latin typeface="Arial"/>
                <a:cs typeface="Arial"/>
              </a:rPr>
              <a:t>MEETING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spc="-45" dirty="0">
                <a:latin typeface="Arial"/>
                <a:cs typeface="Arial"/>
              </a:rPr>
              <a:t>MARKETING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PROFESSIONALS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0548" y="4844541"/>
            <a:ext cx="3872229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200" b="1" spc="-95" dirty="0">
                <a:latin typeface="Arial"/>
                <a:cs typeface="Arial"/>
              </a:rPr>
              <a:t>GLOBAL </a:t>
            </a:r>
            <a:r>
              <a:rPr sz="1200" b="1" spc="-50" dirty="0">
                <a:latin typeface="Arial"/>
                <a:cs typeface="Arial"/>
              </a:rPr>
              <a:t>MARKETING </a:t>
            </a:r>
            <a:r>
              <a:rPr sz="1200" b="1" spc="-30" dirty="0">
                <a:latin typeface="Arial"/>
                <a:cs typeface="Arial"/>
              </a:rPr>
              <a:t>COMPETITION </a:t>
            </a:r>
            <a:r>
              <a:rPr sz="1200" b="1" spc="-65" dirty="0">
                <a:latin typeface="Arial"/>
                <a:cs typeface="Arial"/>
              </a:rPr>
              <a:t>[GMKC] </a:t>
            </a:r>
            <a:r>
              <a:rPr sz="1200" spc="-65" dirty="0">
                <a:latin typeface="Arial"/>
                <a:cs typeface="Arial"/>
              </a:rPr>
              <a:t>BUSINESS  </a:t>
            </a:r>
            <a:r>
              <a:rPr sz="1200" spc="-60" dirty="0">
                <a:latin typeface="Arial"/>
                <a:cs typeface="Arial"/>
              </a:rPr>
              <a:t>COMPETITIONS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0548" y="5502909"/>
            <a:ext cx="381063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200" b="1" spc="-65" dirty="0">
                <a:latin typeface="Arial"/>
                <a:cs typeface="Arial"/>
              </a:rPr>
              <a:t>ASTER </a:t>
            </a:r>
            <a:r>
              <a:rPr sz="1200" b="1" spc="-75" dirty="0">
                <a:latin typeface="Arial"/>
                <a:cs typeface="Arial"/>
              </a:rPr>
              <a:t>AWARDS </a:t>
            </a:r>
            <a:r>
              <a:rPr sz="1200" spc="-70" dirty="0">
                <a:latin typeface="Arial"/>
                <a:cs typeface="Arial"/>
              </a:rPr>
              <a:t>RECOGNITION </a:t>
            </a:r>
            <a:r>
              <a:rPr sz="1200" spc="-85" dirty="0">
                <a:latin typeface="Arial"/>
                <a:cs typeface="Arial"/>
              </a:rPr>
              <a:t>OF </a:t>
            </a:r>
            <a:r>
              <a:rPr sz="1200" spc="-55" dirty="0">
                <a:latin typeface="Arial"/>
                <a:cs typeface="Arial"/>
              </a:rPr>
              <a:t>ACHIEVEMENTS </a:t>
            </a:r>
            <a:r>
              <a:rPr sz="1200" spc="-85" dirty="0">
                <a:latin typeface="Arial"/>
                <a:cs typeface="Arial"/>
              </a:rPr>
              <a:t>OF  </a:t>
            </a:r>
            <a:r>
              <a:rPr sz="1200" spc="-70" dirty="0">
                <a:latin typeface="Arial"/>
                <a:cs typeface="Arial"/>
              </a:rPr>
              <a:t>PROFESSIONALS </a:t>
            </a:r>
            <a:r>
              <a:rPr sz="1200" spc="-55" dirty="0">
                <a:latin typeface="Arial"/>
                <a:cs typeface="Arial"/>
              </a:rPr>
              <a:t>AND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COMPANIES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0548" y="6197853"/>
            <a:ext cx="282067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60" dirty="0">
                <a:latin typeface="Arial"/>
                <a:cs typeface="Arial"/>
              </a:rPr>
              <a:t>+ESIC </a:t>
            </a:r>
            <a:r>
              <a:rPr sz="1200" spc="-65" dirty="0">
                <a:latin typeface="Arial"/>
                <a:cs typeface="Arial"/>
              </a:rPr>
              <a:t>VOLUNTEERING </a:t>
            </a:r>
            <a:r>
              <a:rPr sz="1200" spc="-25" dirty="0">
                <a:latin typeface="Arial"/>
                <a:cs typeface="Arial"/>
              </a:rPr>
              <a:t>+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MICROCREDITS</a:t>
            </a:r>
            <a:endParaRPr sz="120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  <a:spcBef>
                <a:spcPts val="290"/>
              </a:spcBef>
            </a:pPr>
            <a:r>
              <a:rPr sz="1200" spc="-80" dirty="0">
                <a:latin typeface="Arial"/>
                <a:cs typeface="Arial"/>
              </a:rPr>
              <a:t>ORBAYU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FOUNDATION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0548" y="6819900"/>
            <a:ext cx="361124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200" b="1" spc="-50" dirty="0">
                <a:latin typeface="Arial"/>
                <a:cs typeface="Arial"/>
              </a:rPr>
              <a:t>MEET </a:t>
            </a:r>
            <a:r>
              <a:rPr sz="1200" spc="-55" dirty="0">
                <a:latin typeface="Arial"/>
                <a:cs typeface="Arial"/>
              </a:rPr>
              <a:t>FORUM </a:t>
            </a:r>
            <a:r>
              <a:rPr sz="1200" spc="-85" dirty="0">
                <a:latin typeface="Arial"/>
                <a:cs typeface="Arial"/>
              </a:rPr>
              <a:t>OF </a:t>
            </a:r>
            <a:r>
              <a:rPr sz="1200" spc="-50" dirty="0">
                <a:latin typeface="Arial"/>
                <a:cs typeface="Arial"/>
              </a:rPr>
              <a:t>EMPLOYMENT </a:t>
            </a:r>
            <a:r>
              <a:rPr sz="1200" spc="-70" dirty="0">
                <a:latin typeface="Arial"/>
                <a:cs typeface="Arial"/>
              </a:rPr>
              <a:t>ENTERPRISES </a:t>
            </a:r>
            <a:r>
              <a:rPr sz="1200" spc="-55" dirty="0">
                <a:latin typeface="Arial"/>
                <a:cs typeface="Arial"/>
              </a:rPr>
              <a:t>AND  </a:t>
            </a:r>
            <a:r>
              <a:rPr sz="1200" spc="-65" dirty="0">
                <a:latin typeface="Arial"/>
                <a:cs typeface="Arial"/>
              </a:rPr>
              <a:t>ENTREPRENEURSHIP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74180" y="4185488"/>
            <a:ext cx="540435" cy="540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0940" y="5841466"/>
            <a:ext cx="406044" cy="406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74180" y="5499049"/>
            <a:ext cx="540435" cy="540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07072" y="6781088"/>
            <a:ext cx="491312" cy="491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82869" y="3422446"/>
            <a:ext cx="491312" cy="491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82869" y="4559477"/>
            <a:ext cx="491312" cy="491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6156" y="3259429"/>
            <a:ext cx="406044" cy="406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5540" y="6339789"/>
            <a:ext cx="540435" cy="5404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6156" y="3702151"/>
            <a:ext cx="406044" cy="4060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57923" y="4817440"/>
            <a:ext cx="540435" cy="5404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05294" y="6212471"/>
            <a:ext cx="446646" cy="4466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82869" y="6923963"/>
            <a:ext cx="491312" cy="491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35625" y="3972610"/>
            <a:ext cx="491312" cy="4913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0046" y="5242280"/>
            <a:ext cx="406044" cy="4060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r>
              <a:rPr sz="1300" b="1" spc="-2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37077" y="2573273"/>
            <a:ext cx="692594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+50 </a:t>
            </a:r>
            <a:r>
              <a:rPr sz="2000" b="1" spc="-120" dirty="0">
                <a:latin typeface="Arial"/>
                <a:cs typeface="Arial"/>
              </a:rPr>
              <a:t>YEARS </a:t>
            </a:r>
            <a:r>
              <a:rPr sz="2000" b="1" spc="-155" dirty="0">
                <a:latin typeface="Arial"/>
                <a:cs typeface="Arial"/>
              </a:rPr>
              <a:t>OF </a:t>
            </a:r>
            <a:r>
              <a:rPr sz="2000" b="1" spc="-125" dirty="0">
                <a:latin typeface="Arial"/>
                <a:cs typeface="Arial"/>
              </a:rPr>
              <a:t>EXPERIENCE </a:t>
            </a:r>
            <a:r>
              <a:rPr sz="2000" b="1" spc="5" dirty="0">
                <a:latin typeface="Arial"/>
                <a:cs typeface="Arial"/>
              </a:rPr>
              <a:t>IN </a:t>
            </a:r>
            <a:r>
              <a:rPr sz="2000" b="1" spc="-90" dirty="0">
                <a:latin typeface="Arial"/>
                <a:cs typeface="Arial"/>
              </a:rPr>
              <a:t>BUSINESS </a:t>
            </a:r>
            <a:r>
              <a:rPr sz="2000" b="1" spc="-95" dirty="0">
                <a:latin typeface="Arial"/>
                <a:cs typeface="Arial"/>
              </a:rPr>
              <a:t>AND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80" dirty="0">
                <a:latin typeface="Arial"/>
                <a:cs typeface="Arial"/>
              </a:rPr>
              <a:t>MARKETING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391" y="1805939"/>
            <a:ext cx="10471150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80"/>
              </a:lnSpc>
            </a:pPr>
            <a:r>
              <a:rPr sz="2500" i="1" spc="-185" dirty="0">
                <a:latin typeface="Arial"/>
                <a:cs typeface="Arial"/>
              </a:rPr>
              <a:t>We </a:t>
            </a:r>
            <a:r>
              <a:rPr sz="2500" i="1" spc="-100" dirty="0">
                <a:latin typeface="Arial"/>
                <a:cs typeface="Arial"/>
              </a:rPr>
              <a:t>have </a:t>
            </a:r>
            <a:r>
              <a:rPr sz="2500" i="1" spc="-40" dirty="0">
                <a:latin typeface="Arial"/>
                <a:cs typeface="Arial"/>
              </a:rPr>
              <a:t>schools </a:t>
            </a:r>
            <a:r>
              <a:rPr sz="2500" i="1" spc="-35" dirty="0">
                <a:latin typeface="Arial"/>
                <a:cs typeface="Arial"/>
              </a:rPr>
              <a:t>in </a:t>
            </a:r>
            <a:r>
              <a:rPr sz="2500" i="1" spc="-70" dirty="0">
                <a:latin typeface="Arial"/>
                <a:cs typeface="Arial"/>
              </a:rPr>
              <a:t>Madrid, </a:t>
            </a:r>
            <a:r>
              <a:rPr sz="2500" i="1" spc="-95" dirty="0">
                <a:latin typeface="Arial"/>
                <a:cs typeface="Arial"/>
              </a:rPr>
              <a:t>Barcelona, </a:t>
            </a:r>
            <a:r>
              <a:rPr sz="2500" i="1" spc="-100" dirty="0">
                <a:latin typeface="Arial"/>
                <a:cs typeface="Arial"/>
              </a:rPr>
              <a:t>Valencia, </a:t>
            </a:r>
            <a:r>
              <a:rPr sz="2500" i="1" spc="-114" dirty="0">
                <a:latin typeface="Arial"/>
                <a:cs typeface="Arial"/>
              </a:rPr>
              <a:t>Seville, </a:t>
            </a:r>
            <a:r>
              <a:rPr sz="2500" i="1" spc="-95" dirty="0">
                <a:latin typeface="Arial"/>
                <a:cs typeface="Arial"/>
              </a:rPr>
              <a:t>Zaragoza, Navarra,  </a:t>
            </a:r>
            <a:r>
              <a:rPr sz="2500" i="1" spc="-90" dirty="0">
                <a:latin typeface="Arial"/>
                <a:cs typeface="Arial"/>
              </a:rPr>
              <a:t>Malaga, </a:t>
            </a:r>
            <a:r>
              <a:rPr sz="2500" i="1" spc="-75" dirty="0">
                <a:latin typeface="Arial"/>
                <a:cs typeface="Arial"/>
              </a:rPr>
              <a:t>Bilbao </a:t>
            </a:r>
            <a:r>
              <a:rPr sz="2500" i="1" spc="-70" dirty="0">
                <a:latin typeface="Arial"/>
                <a:cs typeface="Arial"/>
              </a:rPr>
              <a:t>and </a:t>
            </a:r>
            <a:r>
              <a:rPr sz="2500" i="1" spc="-110" dirty="0">
                <a:latin typeface="Arial"/>
                <a:cs typeface="Arial"/>
              </a:rPr>
              <a:t>Granada </a:t>
            </a:r>
            <a:r>
              <a:rPr sz="2500" i="1" spc="-35" dirty="0">
                <a:latin typeface="Arial"/>
                <a:cs typeface="Arial"/>
              </a:rPr>
              <a:t>in </a:t>
            </a:r>
            <a:r>
              <a:rPr sz="2500" i="1" spc="-120" dirty="0">
                <a:latin typeface="Arial"/>
                <a:cs typeface="Arial"/>
              </a:rPr>
              <a:t>Spain, </a:t>
            </a:r>
            <a:r>
              <a:rPr sz="2500" i="1" spc="-70" dirty="0">
                <a:latin typeface="Arial"/>
                <a:cs typeface="Arial"/>
              </a:rPr>
              <a:t>and </a:t>
            </a:r>
            <a:r>
              <a:rPr sz="2500" i="1" spc="-50" dirty="0">
                <a:latin typeface="Arial"/>
                <a:cs typeface="Arial"/>
              </a:rPr>
              <a:t>also </a:t>
            </a:r>
            <a:r>
              <a:rPr sz="2500" i="1" spc="-35" dirty="0">
                <a:latin typeface="Arial"/>
                <a:cs typeface="Arial"/>
              </a:rPr>
              <a:t>in </a:t>
            </a:r>
            <a:r>
              <a:rPr sz="2500" i="1" spc="-70" dirty="0">
                <a:latin typeface="Arial"/>
                <a:cs typeface="Arial"/>
              </a:rPr>
              <a:t>Brazil </a:t>
            </a:r>
            <a:r>
              <a:rPr sz="2500" i="1" spc="-60" dirty="0">
                <a:latin typeface="Arial"/>
                <a:cs typeface="Arial"/>
              </a:rPr>
              <a:t>(Curitiba </a:t>
            </a:r>
            <a:r>
              <a:rPr sz="2500" i="1" spc="-70" dirty="0">
                <a:latin typeface="Arial"/>
                <a:cs typeface="Arial"/>
              </a:rPr>
              <a:t>and</a:t>
            </a:r>
            <a:r>
              <a:rPr sz="2500" i="1" spc="-480" dirty="0">
                <a:latin typeface="Arial"/>
                <a:cs typeface="Arial"/>
              </a:rPr>
              <a:t> </a:t>
            </a:r>
            <a:r>
              <a:rPr sz="2500" i="1" spc="-85" dirty="0">
                <a:latin typeface="Arial"/>
                <a:cs typeface="Arial"/>
              </a:rPr>
              <a:t>Brusque).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141" y="1211071"/>
            <a:ext cx="451802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145" dirty="0">
                <a:latin typeface="Arial"/>
                <a:cs typeface="Arial"/>
              </a:rPr>
              <a:t>LOCATION </a:t>
            </a:r>
            <a:r>
              <a:rPr spc="-75" dirty="0"/>
              <a:t>OF </a:t>
            </a:r>
            <a:r>
              <a:rPr spc="5" dirty="0"/>
              <a:t>OUR</a:t>
            </a:r>
            <a:r>
              <a:rPr spc="-140" dirty="0"/>
              <a:t> </a:t>
            </a:r>
            <a:r>
              <a:rPr spc="25" dirty="0"/>
              <a:t>OFFICES</a:t>
            </a:r>
          </a:p>
        </p:txBody>
      </p:sp>
      <p:sp>
        <p:nvSpPr>
          <p:cNvPr id="4" name="object 4"/>
          <p:cNvSpPr/>
          <p:nvPr/>
        </p:nvSpPr>
        <p:spPr>
          <a:xfrm>
            <a:off x="814565" y="15170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412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839" y="135763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4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565" y="134493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5400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8753" y="1357249"/>
            <a:ext cx="0" cy="147955"/>
          </a:xfrm>
          <a:custGeom>
            <a:avLst/>
            <a:gdLst/>
            <a:ahLst/>
            <a:cxnLst/>
            <a:rect l="l" t="t" r="r" b="b"/>
            <a:pathLst>
              <a:path h="147955">
                <a:moveTo>
                  <a:pt x="0" y="0"/>
                </a:moveTo>
                <a:lnTo>
                  <a:pt x="0" y="147447"/>
                </a:lnTo>
              </a:path>
            </a:pathLst>
          </a:custGeom>
          <a:ln w="24561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9429" y="2814396"/>
            <a:ext cx="6885813" cy="6056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822" y="1198041"/>
            <a:ext cx="491312" cy="491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r>
              <a:rPr sz="1300" b="1" spc="-2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565" y="15170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412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839" y="135763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4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565" y="134493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5400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753" y="1357249"/>
            <a:ext cx="0" cy="147955"/>
          </a:xfrm>
          <a:custGeom>
            <a:avLst/>
            <a:gdLst/>
            <a:ahLst/>
            <a:cxnLst/>
            <a:rect l="l" t="t" r="r" b="b"/>
            <a:pathLst>
              <a:path h="147955">
                <a:moveTo>
                  <a:pt x="0" y="0"/>
                </a:moveTo>
                <a:lnTo>
                  <a:pt x="0" y="147447"/>
                </a:lnTo>
              </a:path>
            </a:pathLst>
          </a:custGeom>
          <a:ln w="24561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75333" y="1211071"/>
            <a:ext cx="387413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5 </a:t>
            </a:r>
            <a:r>
              <a:rPr spc="125" dirty="0"/>
              <a:t>AREAS </a:t>
            </a:r>
            <a:r>
              <a:rPr b="0" spc="-200" dirty="0">
                <a:latin typeface="Arial"/>
                <a:cs typeface="Arial"/>
              </a:rPr>
              <a:t>OF</a:t>
            </a:r>
            <a:r>
              <a:rPr b="0" spc="-525" dirty="0">
                <a:latin typeface="Arial"/>
                <a:cs typeface="Arial"/>
              </a:rPr>
              <a:t> </a:t>
            </a:r>
            <a:r>
              <a:rPr b="0" spc="-145" dirty="0">
                <a:latin typeface="Arial"/>
                <a:cs typeface="Arial"/>
              </a:rPr>
              <a:t>SPECIALTY</a:t>
            </a:r>
          </a:p>
        </p:txBody>
      </p:sp>
      <p:sp>
        <p:nvSpPr>
          <p:cNvPr id="7" name="object 7"/>
          <p:cNvSpPr/>
          <p:nvPr/>
        </p:nvSpPr>
        <p:spPr>
          <a:xfrm>
            <a:off x="340512" y="2544317"/>
            <a:ext cx="2220595" cy="2632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5617" y="2544317"/>
            <a:ext cx="2220595" cy="2628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9478" y="2544317"/>
            <a:ext cx="2196846" cy="2628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49209" y="2544317"/>
            <a:ext cx="2220595" cy="2632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15422" y="2548763"/>
            <a:ext cx="2155825" cy="26282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487" y="2105768"/>
            <a:ext cx="2220595" cy="541020"/>
          </a:xfrm>
          <a:custGeom>
            <a:avLst/>
            <a:gdLst/>
            <a:ahLst/>
            <a:cxnLst/>
            <a:rect l="l" t="t" r="r" b="b"/>
            <a:pathLst>
              <a:path w="2220595" h="541019">
                <a:moveTo>
                  <a:pt x="477032" y="428796"/>
                </a:moveTo>
                <a:lnTo>
                  <a:pt x="742944" y="428796"/>
                </a:lnTo>
                <a:lnTo>
                  <a:pt x="719674" y="429415"/>
                </a:lnTo>
                <a:lnTo>
                  <a:pt x="707724" y="433749"/>
                </a:lnTo>
                <a:lnTo>
                  <a:pt x="703322" y="445513"/>
                </a:lnTo>
                <a:lnTo>
                  <a:pt x="702693" y="468422"/>
                </a:lnTo>
                <a:lnTo>
                  <a:pt x="702693" y="540596"/>
                </a:lnTo>
                <a:lnTo>
                  <a:pt x="531191" y="437752"/>
                </a:lnTo>
                <a:lnTo>
                  <a:pt x="516547" y="431450"/>
                </a:lnTo>
                <a:lnTo>
                  <a:pt x="500830" y="429128"/>
                </a:lnTo>
                <a:lnTo>
                  <a:pt x="477032" y="428796"/>
                </a:lnTo>
                <a:close/>
              </a:path>
              <a:path w="2220595" h="541019">
                <a:moveTo>
                  <a:pt x="0" y="0"/>
                </a:moveTo>
                <a:lnTo>
                  <a:pt x="2217132" y="0"/>
                </a:lnTo>
                <a:lnTo>
                  <a:pt x="2219988" y="7629"/>
                </a:lnTo>
                <a:lnTo>
                  <a:pt x="2220594" y="29714"/>
                </a:lnTo>
                <a:lnTo>
                  <a:pt x="2220594" y="389173"/>
                </a:lnTo>
                <a:lnTo>
                  <a:pt x="2219988" y="412079"/>
                </a:lnTo>
                <a:lnTo>
                  <a:pt x="2215743" y="423843"/>
                </a:lnTo>
                <a:lnTo>
                  <a:pt x="2204221" y="428177"/>
                </a:lnTo>
                <a:lnTo>
                  <a:pt x="2181784" y="428796"/>
                </a:lnTo>
                <a:lnTo>
                  <a:pt x="30077" y="428796"/>
                </a:lnTo>
                <a:lnTo>
                  <a:pt x="6708" y="428177"/>
                </a:lnTo>
                <a:lnTo>
                  <a:pt x="0" y="425754"/>
                </a:lnTo>
                <a:lnTo>
                  <a:pt x="0" y="0"/>
                </a:lnTo>
                <a:close/>
              </a:path>
            </a:pathLst>
          </a:custGeom>
          <a:solidFill>
            <a:srgbClr val="F37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98064" y="2105768"/>
            <a:ext cx="2220595" cy="541020"/>
          </a:xfrm>
          <a:custGeom>
            <a:avLst/>
            <a:gdLst/>
            <a:ahLst/>
            <a:cxnLst/>
            <a:rect l="l" t="t" r="r" b="b"/>
            <a:pathLst>
              <a:path w="2220595" h="541019">
                <a:moveTo>
                  <a:pt x="477032" y="428796"/>
                </a:moveTo>
                <a:lnTo>
                  <a:pt x="742944" y="428796"/>
                </a:lnTo>
                <a:lnTo>
                  <a:pt x="719674" y="429415"/>
                </a:lnTo>
                <a:lnTo>
                  <a:pt x="707724" y="433749"/>
                </a:lnTo>
                <a:lnTo>
                  <a:pt x="703322" y="445513"/>
                </a:lnTo>
                <a:lnTo>
                  <a:pt x="702693" y="468422"/>
                </a:lnTo>
                <a:lnTo>
                  <a:pt x="702693" y="540596"/>
                </a:lnTo>
                <a:lnTo>
                  <a:pt x="531191" y="437752"/>
                </a:lnTo>
                <a:lnTo>
                  <a:pt x="516547" y="431450"/>
                </a:lnTo>
                <a:lnTo>
                  <a:pt x="500830" y="429128"/>
                </a:lnTo>
                <a:lnTo>
                  <a:pt x="477032" y="428796"/>
                </a:lnTo>
                <a:close/>
              </a:path>
              <a:path w="2220595" h="541019">
                <a:moveTo>
                  <a:pt x="0" y="0"/>
                </a:moveTo>
                <a:lnTo>
                  <a:pt x="2217132" y="0"/>
                </a:lnTo>
                <a:lnTo>
                  <a:pt x="2219988" y="7629"/>
                </a:lnTo>
                <a:lnTo>
                  <a:pt x="2220594" y="29715"/>
                </a:lnTo>
                <a:lnTo>
                  <a:pt x="2220594" y="389172"/>
                </a:lnTo>
                <a:lnTo>
                  <a:pt x="2219988" y="412079"/>
                </a:lnTo>
                <a:lnTo>
                  <a:pt x="2215743" y="423843"/>
                </a:lnTo>
                <a:lnTo>
                  <a:pt x="2204221" y="428177"/>
                </a:lnTo>
                <a:lnTo>
                  <a:pt x="2181784" y="428796"/>
                </a:lnTo>
                <a:lnTo>
                  <a:pt x="30077" y="428796"/>
                </a:lnTo>
                <a:lnTo>
                  <a:pt x="6708" y="428177"/>
                </a:lnTo>
                <a:lnTo>
                  <a:pt x="0" y="425754"/>
                </a:lnTo>
                <a:lnTo>
                  <a:pt x="0" y="0"/>
                </a:lnTo>
                <a:close/>
              </a:path>
            </a:pathLst>
          </a:custGeom>
          <a:solidFill>
            <a:srgbClr val="B4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49209" y="2105768"/>
            <a:ext cx="2220595" cy="541020"/>
          </a:xfrm>
          <a:custGeom>
            <a:avLst/>
            <a:gdLst/>
            <a:ahLst/>
            <a:cxnLst/>
            <a:rect l="l" t="t" r="r" b="b"/>
            <a:pathLst>
              <a:path w="2220595" h="541019">
                <a:moveTo>
                  <a:pt x="477032" y="428796"/>
                </a:moveTo>
                <a:lnTo>
                  <a:pt x="742944" y="428796"/>
                </a:lnTo>
                <a:lnTo>
                  <a:pt x="719674" y="429415"/>
                </a:lnTo>
                <a:lnTo>
                  <a:pt x="707725" y="433749"/>
                </a:lnTo>
                <a:lnTo>
                  <a:pt x="703322" y="445513"/>
                </a:lnTo>
                <a:lnTo>
                  <a:pt x="702693" y="468422"/>
                </a:lnTo>
                <a:lnTo>
                  <a:pt x="702693" y="540596"/>
                </a:lnTo>
                <a:lnTo>
                  <a:pt x="531191" y="437752"/>
                </a:lnTo>
                <a:lnTo>
                  <a:pt x="516548" y="431450"/>
                </a:lnTo>
                <a:lnTo>
                  <a:pt x="500830" y="429128"/>
                </a:lnTo>
                <a:lnTo>
                  <a:pt x="477032" y="428796"/>
                </a:lnTo>
                <a:close/>
              </a:path>
              <a:path w="2220595" h="541019">
                <a:moveTo>
                  <a:pt x="0" y="0"/>
                </a:moveTo>
                <a:lnTo>
                  <a:pt x="2217133" y="0"/>
                </a:lnTo>
                <a:lnTo>
                  <a:pt x="2219988" y="7629"/>
                </a:lnTo>
                <a:lnTo>
                  <a:pt x="2220594" y="29698"/>
                </a:lnTo>
                <a:lnTo>
                  <a:pt x="2220594" y="389190"/>
                </a:lnTo>
                <a:lnTo>
                  <a:pt x="2219988" y="412079"/>
                </a:lnTo>
                <a:lnTo>
                  <a:pt x="2215744" y="423843"/>
                </a:lnTo>
                <a:lnTo>
                  <a:pt x="2204222" y="428177"/>
                </a:lnTo>
                <a:lnTo>
                  <a:pt x="2181785" y="428796"/>
                </a:lnTo>
                <a:lnTo>
                  <a:pt x="30078" y="428796"/>
                </a:lnTo>
                <a:lnTo>
                  <a:pt x="6708" y="428177"/>
                </a:lnTo>
                <a:lnTo>
                  <a:pt x="0" y="425754"/>
                </a:lnTo>
                <a:lnTo>
                  <a:pt x="0" y="0"/>
                </a:lnTo>
                <a:close/>
              </a:path>
            </a:pathLst>
          </a:custGeom>
          <a:solidFill>
            <a:srgbClr val="EC20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15394" y="2105767"/>
            <a:ext cx="2156460" cy="541020"/>
          </a:xfrm>
          <a:custGeom>
            <a:avLst/>
            <a:gdLst/>
            <a:ahLst/>
            <a:cxnLst/>
            <a:rect l="l" t="t" r="r" b="b"/>
            <a:pathLst>
              <a:path w="2156459" h="541019">
                <a:moveTo>
                  <a:pt x="463124" y="428797"/>
                </a:moveTo>
                <a:lnTo>
                  <a:pt x="721284" y="428797"/>
                </a:lnTo>
                <a:lnTo>
                  <a:pt x="698692" y="429416"/>
                </a:lnTo>
                <a:lnTo>
                  <a:pt x="687091" y="433750"/>
                </a:lnTo>
                <a:lnTo>
                  <a:pt x="682817" y="445514"/>
                </a:lnTo>
                <a:lnTo>
                  <a:pt x="682206" y="468422"/>
                </a:lnTo>
                <a:lnTo>
                  <a:pt x="682206" y="540597"/>
                </a:lnTo>
                <a:lnTo>
                  <a:pt x="515704" y="437752"/>
                </a:lnTo>
                <a:lnTo>
                  <a:pt x="501488" y="431450"/>
                </a:lnTo>
                <a:lnTo>
                  <a:pt x="486229" y="429128"/>
                </a:lnTo>
                <a:lnTo>
                  <a:pt x="463124" y="428797"/>
                </a:lnTo>
                <a:close/>
              </a:path>
              <a:path w="2156459" h="541019">
                <a:moveTo>
                  <a:pt x="0" y="0"/>
                </a:moveTo>
                <a:lnTo>
                  <a:pt x="2152492" y="0"/>
                </a:lnTo>
                <a:lnTo>
                  <a:pt x="2155265" y="7630"/>
                </a:lnTo>
                <a:lnTo>
                  <a:pt x="2155853" y="29695"/>
                </a:lnTo>
                <a:lnTo>
                  <a:pt x="2155853" y="389194"/>
                </a:lnTo>
                <a:lnTo>
                  <a:pt x="2155265" y="412079"/>
                </a:lnTo>
                <a:lnTo>
                  <a:pt x="2151143" y="423843"/>
                </a:lnTo>
                <a:lnTo>
                  <a:pt x="2139958" y="428177"/>
                </a:lnTo>
                <a:lnTo>
                  <a:pt x="2118175" y="428797"/>
                </a:lnTo>
                <a:lnTo>
                  <a:pt x="29201" y="428797"/>
                </a:lnTo>
                <a:lnTo>
                  <a:pt x="6513" y="428177"/>
                </a:lnTo>
                <a:lnTo>
                  <a:pt x="0" y="425754"/>
                </a:lnTo>
                <a:lnTo>
                  <a:pt x="0" y="0"/>
                </a:lnTo>
                <a:close/>
              </a:path>
            </a:pathLst>
          </a:custGeom>
          <a:solidFill>
            <a:srgbClr val="205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05730" y="2105768"/>
            <a:ext cx="2220595" cy="541020"/>
          </a:xfrm>
          <a:custGeom>
            <a:avLst/>
            <a:gdLst/>
            <a:ahLst/>
            <a:cxnLst/>
            <a:rect l="l" t="t" r="r" b="b"/>
            <a:pathLst>
              <a:path w="2220595" h="541019">
                <a:moveTo>
                  <a:pt x="477032" y="428796"/>
                </a:moveTo>
                <a:lnTo>
                  <a:pt x="742944" y="428796"/>
                </a:lnTo>
                <a:lnTo>
                  <a:pt x="719674" y="429415"/>
                </a:lnTo>
                <a:lnTo>
                  <a:pt x="707724" y="433749"/>
                </a:lnTo>
                <a:lnTo>
                  <a:pt x="703322" y="445513"/>
                </a:lnTo>
                <a:lnTo>
                  <a:pt x="702693" y="468422"/>
                </a:lnTo>
                <a:lnTo>
                  <a:pt x="702693" y="540596"/>
                </a:lnTo>
                <a:lnTo>
                  <a:pt x="531191" y="437752"/>
                </a:lnTo>
                <a:lnTo>
                  <a:pt x="516547" y="431450"/>
                </a:lnTo>
                <a:lnTo>
                  <a:pt x="500830" y="429128"/>
                </a:lnTo>
                <a:lnTo>
                  <a:pt x="477032" y="428796"/>
                </a:lnTo>
                <a:close/>
              </a:path>
              <a:path w="2220595" h="541019">
                <a:moveTo>
                  <a:pt x="0" y="0"/>
                </a:moveTo>
                <a:lnTo>
                  <a:pt x="2217132" y="0"/>
                </a:lnTo>
                <a:lnTo>
                  <a:pt x="2219988" y="7629"/>
                </a:lnTo>
                <a:lnTo>
                  <a:pt x="2220594" y="29716"/>
                </a:lnTo>
                <a:lnTo>
                  <a:pt x="2220594" y="389170"/>
                </a:lnTo>
                <a:lnTo>
                  <a:pt x="2219988" y="412079"/>
                </a:lnTo>
                <a:lnTo>
                  <a:pt x="2215743" y="423843"/>
                </a:lnTo>
                <a:lnTo>
                  <a:pt x="2204221" y="428177"/>
                </a:lnTo>
                <a:lnTo>
                  <a:pt x="2181784" y="428796"/>
                </a:lnTo>
                <a:lnTo>
                  <a:pt x="30077" y="428796"/>
                </a:lnTo>
                <a:lnTo>
                  <a:pt x="6708" y="428177"/>
                </a:lnTo>
                <a:lnTo>
                  <a:pt x="0" y="425754"/>
                </a:lnTo>
                <a:lnTo>
                  <a:pt x="0" y="0"/>
                </a:lnTo>
                <a:close/>
              </a:path>
            </a:pathLst>
          </a:custGeom>
          <a:solidFill>
            <a:srgbClr val="A02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590" y="1181277"/>
            <a:ext cx="491312" cy="491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 smtClean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73451" y="2148078"/>
            <a:ext cx="1880870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114" dirty="0">
                <a:solidFill>
                  <a:srgbClr val="FFFFFF"/>
                </a:solidFill>
                <a:latin typeface="Arial"/>
                <a:cs typeface="Arial"/>
              </a:rPr>
              <a:t>POSTGRADUATE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69660" y="2160269"/>
            <a:ext cx="1282065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1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b="1" spc="-6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900" b="1" spc="-1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b="1" spc="-1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00" b="1" spc="-55" dirty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sz="19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b="1" spc="-12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41893" y="2157730"/>
            <a:ext cx="1426845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75" dirty="0">
                <a:solidFill>
                  <a:srgbClr val="FFFFFF"/>
                </a:solidFill>
                <a:latin typeface="Arial"/>
                <a:cs typeface="Arial"/>
              </a:rPr>
              <a:t>PUBLISHING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80040" y="2139188"/>
            <a:ext cx="1428750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1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b="1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00" b="1" spc="-1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00" b="1" spc="-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00" b="1" spc="-175" dirty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sz="1900" b="1" spc="-1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b="1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0174" y="2144394"/>
            <a:ext cx="2067560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114" dirty="0">
                <a:solidFill>
                  <a:srgbClr val="FFFFFF"/>
                </a:solidFill>
                <a:latin typeface="Arial"/>
                <a:cs typeface="Arial"/>
              </a:rPr>
              <a:t>UNDERGRADUATE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855" y="5216779"/>
            <a:ext cx="2031364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000" spc="-50" dirty="0">
                <a:latin typeface="Lucida Sans"/>
                <a:cs typeface="Lucida Sans"/>
              </a:rPr>
              <a:t>Undergraduate </a:t>
            </a:r>
            <a:r>
              <a:rPr sz="1000" spc="-5" dirty="0">
                <a:latin typeface="Arial"/>
                <a:cs typeface="Arial"/>
              </a:rPr>
              <a:t>education </a:t>
            </a:r>
            <a:r>
              <a:rPr sz="1000" dirty="0">
                <a:latin typeface="Arial"/>
                <a:cs typeface="Arial"/>
              </a:rPr>
              <a:t>is the</a:t>
            </a:r>
            <a:r>
              <a:rPr sz="1000" spc="-170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first  </a:t>
            </a:r>
            <a:r>
              <a:rPr sz="1000" spc="-20" dirty="0">
                <a:latin typeface="Arial"/>
                <a:cs typeface="Arial"/>
              </a:rPr>
              <a:t>level </a:t>
            </a:r>
            <a:r>
              <a:rPr sz="1000" spc="2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our academic</a:t>
            </a:r>
            <a:r>
              <a:rPr sz="1000" spc="-1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offerings.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0855" y="5765673"/>
            <a:ext cx="2164715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000" spc="-30" dirty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new </a:t>
            </a:r>
            <a:r>
              <a:rPr sz="1000" spc="-5" dirty="0">
                <a:latin typeface="Arial"/>
                <a:cs typeface="Arial"/>
              </a:rPr>
              <a:t>university </a:t>
            </a:r>
            <a:r>
              <a:rPr sz="1000" spc="5" dirty="0">
                <a:latin typeface="Arial"/>
                <a:cs typeface="Arial"/>
              </a:rPr>
              <a:t>students </a:t>
            </a:r>
            <a:r>
              <a:rPr sz="1000" spc="-5" dirty="0">
                <a:latin typeface="Arial"/>
                <a:cs typeface="Arial"/>
              </a:rPr>
              <a:t>can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begin  </a:t>
            </a:r>
            <a:r>
              <a:rPr sz="1000" spc="25" dirty="0">
                <a:latin typeface="Arial"/>
                <a:cs typeface="Arial"/>
              </a:rPr>
              <a:t>to </a:t>
            </a:r>
            <a:r>
              <a:rPr sz="1000" spc="-10" dirty="0">
                <a:latin typeface="Arial"/>
                <a:cs typeface="Arial"/>
              </a:rPr>
              <a:t>define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itinerary </a:t>
            </a:r>
            <a:r>
              <a:rPr sz="1000" spc="20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their  curriculum: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0855" y="6527672"/>
            <a:ext cx="2080895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4785" algn="l"/>
                <a:tab pos="185420" algn="l"/>
              </a:tabLst>
            </a:pPr>
            <a:r>
              <a:rPr sz="1000" spc="-50" dirty="0">
                <a:latin typeface="Lucida Sans"/>
                <a:cs typeface="Lucida Sans"/>
              </a:rPr>
              <a:t>Official</a:t>
            </a:r>
            <a:r>
              <a:rPr sz="1000" spc="-170" dirty="0">
                <a:latin typeface="Lucida Sans"/>
                <a:cs typeface="Lucida Sans"/>
              </a:rPr>
              <a:t> </a:t>
            </a:r>
            <a:r>
              <a:rPr sz="1000" spc="-50" dirty="0">
                <a:latin typeface="Lucida Sans"/>
                <a:cs typeface="Lucida Sans"/>
              </a:rPr>
              <a:t>degrees</a:t>
            </a:r>
            <a:endParaRPr sz="1000">
              <a:latin typeface="Lucida Sans"/>
              <a:cs typeface="Lucida Sans"/>
            </a:endParaRPr>
          </a:p>
          <a:p>
            <a:pPr marL="184785" indent="-172085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84785" algn="l"/>
                <a:tab pos="185420" algn="l"/>
              </a:tabLst>
            </a:pPr>
            <a:r>
              <a:rPr sz="1000" spc="-55" dirty="0">
                <a:latin typeface="Lucida Sans"/>
                <a:cs typeface="Lucida Sans"/>
              </a:rPr>
              <a:t>Dual</a:t>
            </a:r>
            <a:r>
              <a:rPr sz="1000" spc="-170" dirty="0">
                <a:latin typeface="Lucida Sans"/>
                <a:cs typeface="Lucida Sans"/>
              </a:rPr>
              <a:t> </a:t>
            </a:r>
            <a:r>
              <a:rPr sz="1000" spc="-50" dirty="0">
                <a:latin typeface="Lucida Sans"/>
                <a:cs typeface="Lucida Sans"/>
              </a:rPr>
              <a:t>degrees</a:t>
            </a:r>
            <a:endParaRPr sz="1000">
              <a:latin typeface="Lucida Sans"/>
              <a:cs typeface="Lucida Sans"/>
            </a:endParaRPr>
          </a:p>
          <a:p>
            <a:pPr marL="184785" marR="5080" indent="-172085">
              <a:lnSpc>
                <a:spcPct val="120000"/>
              </a:lnSpc>
              <a:buFont typeface="Arial"/>
              <a:buChar char="-"/>
              <a:tabLst>
                <a:tab pos="184785" algn="l"/>
                <a:tab pos="185420" algn="l"/>
              </a:tabLst>
            </a:pPr>
            <a:r>
              <a:rPr sz="1000" spc="-45" dirty="0">
                <a:latin typeface="Lucida Sans"/>
                <a:cs typeface="Lucida Sans"/>
              </a:rPr>
              <a:t>University </a:t>
            </a:r>
            <a:r>
              <a:rPr sz="1000" spc="-55" dirty="0">
                <a:latin typeface="Lucida Sans"/>
                <a:cs typeface="Lucida Sans"/>
              </a:rPr>
              <a:t>degree </a:t>
            </a:r>
            <a:r>
              <a:rPr sz="1000" spc="-75" dirty="0">
                <a:latin typeface="Lucida Sans"/>
                <a:cs typeface="Lucida Sans"/>
              </a:rPr>
              <a:t>+ </a:t>
            </a:r>
            <a:r>
              <a:rPr sz="1000" spc="-50" dirty="0">
                <a:latin typeface="Lucida Sans"/>
                <a:cs typeface="Lucida Sans"/>
              </a:rPr>
              <a:t>international  </a:t>
            </a:r>
            <a:r>
              <a:rPr sz="1000" spc="-55" dirty="0">
                <a:latin typeface="Lucida Sans"/>
                <a:cs typeface="Lucida Sans"/>
              </a:rPr>
              <a:t>tour</a:t>
            </a:r>
            <a:r>
              <a:rPr sz="1000" spc="-105" dirty="0">
                <a:latin typeface="Lucida Sans"/>
                <a:cs typeface="Lucida Sans"/>
              </a:rPr>
              <a:t> </a:t>
            </a:r>
            <a:r>
              <a:rPr sz="1000" spc="-40" dirty="0">
                <a:latin typeface="Lucida Sans"/>
                <a:cs typeface="Lucida Sans"/>
              </a:rPr>
              <a:t>with</a:t>
            </a:r>
            <a:r>
              <a:rPr sz="1000" spc="-114" dirty="0">
                <a:latin typeface="Lucida Sans"/>
                <a:cs typeface="Lucida Sans"/>
              </a:rPr>
              <a:t> </a:t>
            </a:r>
            <a:r>
              <a:rPr sz="1000" spc="-50" dirty="0">
                <a:latin typeface="Lucida Sans"/>
                <a:cs typeface="Lucida Sans"/>
              </a:rPr>
              <a:t>dual</a:t>
            </a:r>
            <a:r>
              <a:rPr sz="1000" spc="-110" dirty="0">
                <a:latin typeface="Lucida Sans"/>
                <a:cs typeface="Lucida Sans"/>
              </a:rPr>
              <a:t> </a:t>
            </a:r>
            <a:r>
              <a:rPr sz="1000" spc="-55" dirty="0">
                <a:latin typeface="Lucida Sans"/>
                <a:cs typeface="Lucida Sans"/>
              </a:rPr>
              <a:t>degree</a:t>
            </a:r>
            <a:r>
              <a:rPr sz="1000" spc="-125" dirty="0">
                <a:latin typeface="Lucida Sans"/>
                <a:cs typeface="Lucida Sans"/>
              </a:rPr>
              <a:t> </a:t>
            </a:r>
            <a:r>
              <a:rPr sz="1000" spc="-40" dirty="0">
                <a:latin typeface="Lucida Sans"/>
                <a:cs typeface="Lucida Sans"/>
              </a:rPr>
              <a:t>(Europe</a:t>
            </a:r>
            <a:r>
              <a:rPr sz="1000" spc="-125" dirty="0">
                <a:latin typeface="Lucida Sans"/>
                <a:cs typeface="Lucida Sans"/>
              </a:rPr>
              <a:t> </a:t>
            </a:r>
            <a:r>
              <a:rPr sz="1000" spc="-50" dirty="0">
                <a:latin typeface="Lucida Sans"/>
                <a:cs typeface="Lucida Sans"/>
              </a:rPr>
              <a:t>and  </a:t>
            </a:r>
            <a:r>
              <a:rPr sz="1000" spc="-35" dirty="0">
                <a:latin typeface="Lucida Sans"/>
                <a:cs typeface="Lucida Sans"/>
              </a:rPr>
              <a:t>U.S.A.)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94507" y="5216779"/>
            <a:ext cx="1899920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000" spc="-70" dirty="0">
                <a:latin typeface="Arial"/>
                <a:cs typeface="Arial"/>
              </a:rPr>
              <a:t>ESIC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45" dirty="0">
                <a:latin typeface="Lucida Sans"/>
                <a:cs typeface="Lucida Sans"/>
              </a:rPr>
              <a:t>the</a:t>
            </a:r>
            <a:r>
              <a:rPr sz="1000" spc="-105" dirty="0">
                <a:latin typeface="Lucida Sans"/>
                <a:cs typeface="Lucida Sans"/>
              </a:rPr>
              <a:t> </a:t>
            </a:r>
            <a:r>
              <a:rPr sz="1000" spc="-50" dirty="0">
                <a:latin typeface="Lucida Sans"/>
                <a:cs typeface="Lucida Sans"/>
              </a:rPr>
              <a:t>leader</a:t>
            </a:r>
            <a:r>
              <a:rPr sz="1000" spc="-125" dirty="0">
                <a:latin typeface="Lucida Sans"/>
                <a:cs typeface="Lucida Sans"/>
              </a:rPr>
              <a:t> </a:t>
            </a:r>
            <a:r>
              <a:rPr sz="1000" spc="-60" dirty="0">
                <a:latin typeface="Lucida Sans"/>
                <a:cs typeface="Lucida Sans"/>
              </a:rPr>
              <a:t>in</a:t>
            </a:r>
            <a:r>
              <a:rPr sz="1000" spc="-85" dirty="0">
                <a:latin typeface="Lucida Sans"/>
                <a:cs typeface="Lucida Sans"/>
              </a:rPr>
              <a:t> </a:t>
            </a:r>
            <a:r>
              <a:rPr sz="1000" spc="-40" dirty="0">
                <a:latin typeface="Lucida Sans"/>
                <a:cs typeface="Lucida Sans"/>
              </a:rPr>
              <a:t>business</a:t>
            </a:r>
            <a:r>
              <a:rPr sz="1000" spc="-110" dirty="0">
                <a:latin typeface="Lucida Sans"/>
                <a:cs typeface="Lucida Sans"/>
              </a:rPr>
              <a:t> </a:t>
            </a:r>
            <a:r>
              <a:rPr sz="1000" spc="-50" dirty="0">
                <a:latin typeface="Lucida Sans"/>
                <a:cs typeface="Lucida Sans"/>
              </a:rPr>
              <a:t>and  </a:t>
            </a:r>
            <a:r>
              <a:rPr sz="1000" spc="-55" dirty="0">
                <a:latin typeface="Lucida Sans"/>
                <a:cs typeface="Lucida Sans"/>
              </a:rPr>
              <a:t>marketing training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15" dirty="0">
                <a:latin typeface="Arial"/>
                <a:cs typeface="Arial"/>
              </a:rPr>
              <a:t>delivers  </a:t>
            </a:r>
            <a:r>
              <a:rPr sz="1000" dirty="0">
                <a:latin typeface="Arial"/>
                <a:cs typeface="Arial"/>
              </a:rPr>
              <a:t>programmes such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as: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94507" y="5979033"/>
            <a:ext cx="2218690" cy="144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har char="-"/>
              <a:tabLst>
                <a:tab pos="184785" algn="l"/>
                <a:tab pos="185420" algn="l"/>
              </a:tabLst>
            </a:pPr>
            <a:r>
              <a:rPr sz="1000" spc="-20" dirty="0">
                <a:latin typeface="Arial"/>
                <a:cs typeface="Arial"/>
              </a:rPr>
              <a:t>MBA’s.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240"/>
              </a:spcBef>
              <a:buChar char="-"/>
              <a:tabLst>
                <a:tab pos="184785" algn="l"/>
                <a:tab pos="185420" algn="l"/>
              </a:tabLst>
            </a:pPr>
            <a:r>
              <a:rPr sz="1000" dirty="0">
                <a:latin typeface="Arial"/>
                <a:cs typeface="Arial"/>
              </a:rPr>
              <a:t>Master’s </a:t>
            </a:r>
            <a:r>
              <a:rPr sz="1000" spc="-15" dirty="0">
                <a:latin typeface="Arial"/>
                <a:cs typeface="Arial"/>
              </a:rPr>
              <a:t>degrees</a:t>
            </a:r>
            <a:r>
              <a:rPr sz="1000" spc="-20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marL="184785" marR="120650" indent="-172085">
              <a:lnSpc>
                <a:spcPct val="120000"/>
              </a:lnSpc>
              <a:buFont typeface="Arial"/>
              <a:buChar char="-"/>
              <a:tabLst>
                <a:tab pos="184785" algn="l"/>
                <a:tab pos="185420" algn="l"/>
              </a:tabLst>
            </a:pPr>
            <a:r>
              <a:rPr sz="1000" spc="-30" dirty="0">
                <a:latin typeface="Lucida Sans"/>
                <a:cs typeface="Lucida Sans"/>
              </a:rPr>
              <a:t>Master's </a:t>
            </a:r>
            <a:r>
              <a:rPr sz="1000" spc="-40" dirty="0">
                <a:latin typeface="Lucida Sans"/>
                <a:cs typeface="Lucida Sans"/>
              </a:rPr>
              <a:t>specialised </a:t>
            </a:r>
            <a:r>
              <a:rPr sz="1000" spc="15" dirty="0">
                <a:latin typeface="Arial"/>
                <a:cs typeface="Arial"/>
              </a:rPr>
              <a:t>for</a:t>
            </a:r>
            <a:r>
              <a:rPr sz="1000" spc="-20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functional  </a:t>
            </a:r>
            <a:r>
              <a:rPr sz="1000" spc="-20" dirty="0">
                <a:latin typeface="Arial"/>
                <a:cs typeface="Arial"/>
              </a:rPr>
              <a:t>areas </a:t>
            </a:r>
            <a:r>
              <a:rPr sz="1000" spc="20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company.</a:t>
            </a:r>
            <a:endParaRPr sz="1000">
              <a:latin typeface="Arial"/>
              <a:cs typeface="Arial"/>
            </a:endParaRPr>
          </a:p>
          <a:p>
            <a:pPr marL="184785" marR="5080" indent="-172085">
              <a:lnSpc>
                <a:spcPct val="120000"/>
              </a:lnSpc>
              <a:buFont typeface="Arial"/>
              <a:buChar char="-"/>
              <a:tabLst>
                <a:tab pos="184785" algn="l"/>
                <a:tab pos="185420" algn="l"/>
              </a:tabLst>
            </a:pPr>
            <a:r>
              <a:rPr sz="1000" spc="-45" dirty="0">
                <a:latin typeface="Lucida Sans"/>
                <a:cs typeface="Lucida Sans"/>
              </a:rPr>
              <a:t>International</a:t>
            </a:r>
            <a:r>
              <a:rPr sz="1000" spc="-135" dirty="0">
                <a:latin typeface="Lucida Sans"/>
                <a:cs typeface="Lucida Sans"/>
              </a:rPr>
              <a:t> </a:t>
            </a:r>
            <a:r>
              <a:rPr sz="1000" spc="-30" dirty="0">
                <a:latin typeface="Lucida Sans"/>
                <a:cs typeface="Lucida Sans"/>
              </a:rPr>
              <a:t>Master's</a:t>
            </a:r>
            <a:r>
              <a:rPr sz="1000" spc="-100" dirty="0">
                <a:latin typeface="Lucida Sans"/>
                <a:cs typeface="Lucida Sans"/>
              </a:rPr>
              <a:t> </a:t>
            </a:r>
            <a:r>
              <a:rPr sz="1000" spc="-15" dirty="0">
                <a:latin typeface="Arial"/>
                <a:cs typeface="Arial"/>
              </a:rPr>
              <a:t>given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25" dirty="0">
                <a:latin typeface="Lucida Sans"/>
                <a:cs typeface="Lucida Sans"/>
              </a:rPr>
              <a:t>100%</a:t>
            </a:r>
            <a:r>
              <a:rPr sz="1000" spc="-105" dirty="0">
                <a:latin typeface="Lucida Sans"/>
                <a:cs typeface="Lucida Sans"/>
              </a:rPr>
              <a:t> </a:t>
            </a:r>
            <a:r>
              <a:rPr sz="1000" spc="-60" dirty="0">
                <a:latin typeface="Lucida Sans"/>
                <a:cs typeface="Lucida Sans"/>
              </a:rPr>
              <a:t>in  </a:t>
            </a:r>
            <a:r>
              <a:rPr sz="1000" spc="-40" dirty="0">
                <a:latin typeface="Lucida Sans"/>
                <a:cs typeface="Lucida Sans"/>
              </a:rPr>
              <a:t>English</a:t>
            </a:r>
            <a:endParaRPr sz="1000">
              <a:latin typeface="Lucida Sans"/>
              <a:cs typeface="Lucida Sans"/>
            </a:endParaRPr>
          </a:p>
          <a:p>
            <a:pPr marL="184785" marR="111760" indent="-172085">
              <a:lnSpc>
                <a:spcPct val="120000"/>
              </a:lnSpc>
              <a:buChar char="-"/>
              <a:tabLst>
                <a:tab pos="184785" algn="l"/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Specialists in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disciplines </a:t>
            </a:r>
            <a:r>
              <a:rPr sz="1000" spc="20" dirty="0">
                <a:latin typeface="Arial"/>
                <a:cs typeface="Arial"/>
              </a:rPr>
              <a:t>of</a:t>
            </a:r>
            <a:r>
              <a:rPr sz="1000" spc="-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  </a:t>
            </a:r>
            <a:r>
              <a:rPr sz="1000" spc="-55" dirty="0">
                <a:latin typeface="Lucida Sans"/>
                <a:cs typeface="Lucida Sans"/>
              </a:rPr>
              <a:t>digital</a:t>
            </a:r>
            <a:r>
              <a:rPr sz="1000" spc="-160" dirty="0">
                <a:latin typeface="Lucida Sans"/>
                <a:cs typeface="Lucida Sans"/>
              </a:rPr>
              <a:t> </a:t>
            </a:r>
            <a:r>
              <a:rPr sz="1000" spc="-50" dirty="0">
                <a:latin typeface="Lucida Sans"/>
                <a:cs typeface="Lucida Sans"/>
              </a:rPr>
              <a:t>economy.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13934" y="5216779"/>
            <a:ext cx="2172970" cy="1111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2395">
              <a:lnSpc>
                <a:spcPct val="120000"/>
              </a:lnSpc>
            </a:pPr>
            <a:r>
              <a:rPr sz="1000" spc="-5" dirty="0">
                <a:latin typeface="Arial"/>
                <a:cs typeface="Arial"/>
              </a:rPr>
              <a:t>Customized </a:t>
            </a:r>
            <a:r>
              <a:rPr sz="1000" spc="-10" dirty="0">
                <a:latin typeface="Arial"/>
                <a:cs typeface="Arial"/>
              </a:rPr>
              <a:t>training, </a:t>
            </a:r>
            <a:r>
              <a:rPr sz="1000" spc="15" dirty="0">
                <a:latin typeface="Arial"/>
                <a:cs typeface="Arial"/>
              </a:rPr>
              <a:t>custom  </a:t>
            </a:r>
            <a:r>
              <a:rPr sz="1000" dirty="0">
                <a:latin typeface="Arial"/>
                <a:cs typeface="Arial"/>
              </a:rPr>
              <a:t>programmes </a:t>
            </a:r>
            <a:r>
              <a:rPr sz="1000" spc="-5" dirty="0">
                <a:latin typeface="Arial"/>
                <a:cs typeface="Arial"/>
              </a:rPr>
              <a:t>oriented </a:t>
            </a:r>
            <a:r>
              <a:rPr sz="1000" spc="25" dirty="0">
                <a:latin typeface="Arial"/>
                <a:cs typeface="Arial"/>
              </a:rPr>
              <a:t>to </a:t>
            </a:r>
            <a:r>
              <a:rPr sz="1000" spc="-10" dirty="0">
                <a:latin typeface="Arial"/>
                <a:cs typeface="Arial"/>
              </a:rPr>
              <a:t>senior  </a:t>
            </a:r>
            <a:r>
              <a:rPr sz="1000" dirty="0">
                <a:latin typeface="Arial"/>
                <a:cs typeface="Arial"/>
              </a:rPr>
              <a:t>management </a:t>
            </a:r>
            <a:r>
              <a:rPr sz="1000" spc="-10" dirty="0">
                <a:latin typeface="Arial"/>
                <a:cs typeface="Arial"/>
              </a:rPr>
              <a:t>where we </a:t>
            </a:r>
            <a:r>
              <a:rPr sz="1000" spc="-15" dirty="0">
                <a:latin typeface="Arial"/>
                <a:cs typeface="Arial"/>
              </a:rPr>
              <a:t>respond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1000" dirty="0">
                <a:latin typeface="Arial"/>
                <a:cs typeface="Arial"/>
              </a:rPr>
              <a:t>support companies </a:t>
            </a:r>
            <a:r>
              <a:rPr sz="1000" spc="-10" dirty="0">
                <a:latin typeface="Arial"/>
                <a:cs typeface="Arial"/>
              </a:rPr>
              <a:t>and executives  </a:t>
            </a:r>
            <a:r>
              <a:rPr sz="1000" spc="5" dirty="0">
                <a:latin typeface="Arial"/>
                <a:cs typeface="Arial"/>
              </a:rPr>
              <a:t>who </a:t>
            </a:r>
            <a:r>
              <a:rPr sz="1000" spc="-25" dirty="0">
                <a:latin typeface="Arial"/>
                <a:cs typeface="Arial"/>
              </a:rPr>
              <a:t>need </a:t>
            </a:r>
            <a:r>
              <a:rPr sz="1000" spc="25" dirty="0">
                <a:latin typeface="Arial"/>
                <a:cs typeface="Arial"/>
              </a:rPr>
              <a:t>to </a:t>
            </a:r>
            <a:r>
              <a:rPr sz="1000" spc="5" dirty="0">
                <a:latin typeface="Arial"/>
                <a:cs typeface="Arial"/>
              </a:rPr>
              <a:t>stay </a:t>
            </a:r>
            <a:r>
              <a:rPr sz="1000" spc="-20" dirty="0">
                <a:latin typeface="Arial"/>
                <a:cs typeface="Arial"/>
              </a:rPr>
              <a:t>ahead </a:t>
            </a:r>
            <a:r>
              <a:rPr sz="1000" spc="15" dirty="0">
                <a:latin typeface="Arial"/>
                <a:cs typeface="Arial"/>
              </a:rPr>
              <a:t>for </a:t>
            </a:r>
            <a:r>
              <a:rPr sz="1000" dirty="0">
                <a:latin typeface="Arial"/>
                <a:cs typeface="Arial"/>
              </a:rPr>
              <a:t>the  </a:t>
            </a:r>
            <a:r>
              <a:rPr sz="1000" spc="-5" dirty="0">
                <a:latin typeface="Arial"/>
                <a:cs typeface="Arial"/>
              </a:rPr>
              <a:t>success </a:t>
            </a:r>
            <a:r>
              <a:rPr sz="1000" spc="20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their management</a:t>
            </a:r>
            <a:r>
              <a:rPr sz="1000" spc="-1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training.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13934" y="6527672"/>
            <a:ext cx="157670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indent="-66675">
              <a:lnSpc>
                <a:spcPct val="100000"/>
              </a:lnSpc>
              <a:buFont typeface="Arial"/>
              <a:buChar char="-"/>
              <a:tabLst>
                <a:tab pos="80010" algn="l"/>
              </a:tabLst>
            </a:pPr>
            <a:r>
              <a:rPr sz="1000" spc="-40" dirty="0">
                <a:latin typeface="Lucida Sans"/>
                <a:cs typeface="Lucida Sans"/>
              </a:rPr>
              <a:t>Solutions </a:t>
            </a:r>
            <a:r>
              <a:rPr sz="1000" spc="-55" dirty="0">
                <a:latin typeface="Lucida Sans"/>
                <a:cs typeface="Lucida Sans"/>
              </a:rPr>
              <a:t>for </a:t>
            </a:r>
            <a:r>
              <a:rPr sz="1000" spc="-45" dirty="0">
                <a:latin typeface="Lucida Sans"/>
                <a:cs typeface="Lucida Sans"/>
              </a:rPr>
              <a:t>the</a:t>
            </a:r>
            <a:r>
              <a:rPr sz="1000" spc="-215" dirty="0">
                <a:latin typeface="Lucida Sans"/>
                <a:cs typeface="Lucida Sans"/>
              </a:rPr>
              <a:t> </a:t>
            </a:r>
            <a:r>
              <a:rPr sz="1000" spc="-60" dirty="0">
                <a:latin typeface="Lucida Sans"/>
                <a:cs typeface="Lucida Sans"/>
              </a:rPr>
              <a:t>individual</a:t>
            </a:r>
            <a:endParaRPr sz="1000">
              <a:latin typeface="Lucida Sans"/>
              <a:cs typeface="Lucida Sans"/>
            </a:endParaRPr>
          </a:p>
          <a:p>
            <a:pPr marL="79375" indent="-66675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80010" algn="l"/>
              </a:tabLst>
            </a:pPr>
            <a:r>
              <a:rPr sz="1000" spc="-40" dirty="0">
                <a:latin typeface="Lucida Sans"/>
                <a:cs typeface="Lucida Sans"/>
              </a:rPr>
              <a:t>Solutions </a:t>
            </a:r>
            <a:r>
              <a:rPr sz="1000" spc="-55" dirty="0">
                <a:latin typeface="Lucida Sans"/>
                <a:cs typeface="Lucida Sans"/>
              </a:rPr>
              <a:t>for</a:t>
            </a:r>
            <a:r>
              <a:rPr sz="1000" spc="-204" dirty="0">
                <a:latin typeface="Lucida Sans"/>
                <a:cs typeface="Lucida Sans"/>
              </a:rPr>
              <a:t> </a:t>
            </a:r>
            <a:r>
              <a:rPr sz="1000" spc="-40" dirty="0">
                <a:latin typeface="Lucida Sans"/>
                <a:cs typeface="Lucida Sans"/>
              </a:rPr>
              <a:t>companies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07248" y="5216779"/>
            <a:ext cx="2041525" cy="928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000" spc="-25" dirty="0">
                <a:latin typeface="Arial"/>
                <a:cs typeface="Arial"/>
              </a:rPr>
              <a:t>Research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dissemination </a:t>
            </a:r>
            <a:r>
              <a:rPr sz="1000" spc="20" dirty="0">
                <a:latin typeface="Arial"/>
                <a:cs typeface="Arial"/>
              </a:rPr>
              <a:t>of  </a:t>
            </a:r>
            <a:r>
              <a:rPr sz="1000" spc="-10" dirty="0">
                <a:latin typeface="Arial"/>
                <a:cs typeface="Arial"/>
              </a:rPr>
              <a:t>business-related </a:t>
            </a:r>
            <a:r>
              <a:rPr sz="1000" spc="-5" dirty="0">
                <a:latin typeface="Arial"/>
                <a:cs typeface="Arial"/>
              </a:rPr>
              <a:t>content, </a:t>
            </a:r>
            <a:r>
              <a:rPr sz="1000" spc="10" dirty="0">
                <a:latin typeface="Arial"/>
                <a:cs typeface="Arial"/>
              </a:rPr>
              <a:t>promoting  </a:t>
            </a:r>
            <a:r>
              <a:rPr sz="1000" spc="-15" dirty="0">
                <a:latin typeface="Arial"/>
                <a:cs typeface="Arial"/>
              </a:rPr>
              <a:t>knowledge </a:t>
            </a:r>
            <a:r>
              <a:rPr sz="1000" spc="-10" dirty="0">
                <a:latin typeface="Arial"/>
                <a:cs typeface="Arial"/>
              </a:rPr>
              <a:t>and increasing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synergy</a:t>
            </a:r>
            <a:endParaRPr sz="1000">
              <a:latin typeface="Arial"/>
              <a:cs typeface="Arial"/>
            </a:endParaRPr>
          </a:p>
          <a:p>
            <a:pPr marL="12700" marR="13970">
              <a:lnSpc>
                <a:spcPct val="120000"/>
              </a:lnSpc>
            </a:pPr>
            <a:r>
              <a:rPr sz="1000" spc="-10" dirty="0">
                <a:latin typeface="Arial"/>
                <a:cs typeface="Arial"/>
              </a:rPr>
              <a:t>between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various </a:t>
            </a:r>
            <a:r>
              <a:rPr sz="1000" spc="5" dirty="0">
                <a:latin typeface="Arial"/>
                <a:cs typeface="Arial"/>
              </a:rPr>
              <a:t>components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of  </a:t>
            </a:r>
            <a:r>
              <a:rPr sz="1000" spc="-5" dirty="0">
                <a:latin typeface="Arial"/>
                <a:cs typeface="Arial"/>
              </a:rPr>
              <a:t>our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community.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68508" y="5208523"/>
            <a:ext cx="2035810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000" spc="-55" dirty="0">
                <a:latin typeface="Arial"/>
                <a:cs typeface="Arial"/>
              </a:rPr>
              <a:t>We </a:t>
            </a:r>
            <a:r>
              <a:rPr sz="1000" spc="-20" dirty="0">
                <a:latin typeface="Arial"/>
                <a:cs typeface="Arial"/>
              </a:rPr>
              <a:t>have a </a:t>
            </a:r>
            <a:r>
              <a:rPr sz="1000" spc="5" dirty="0">
                <a:latin typeface="Arial"/>
                <a:cs typeface="Arial"/>
              </a:rPr>
              <a:t>strong </a:t>
            </a:r>
            <a:r>
              <a:rPr sz="1000" spc="-15" dirty="0">
                <a:latin typeface="Arial"/>
                <a:cs typeface="Arial"/>
              </a:rPr>
              <a:t>language  </a:t>
            </a:r>
            <a:r>
              <a:rPr sz="1000" spc="5" dirty="0">
                <a:latin typeface="Arial"/>
                <a:cs typeface="Arial"/>
              </a:rPr>
              <a:t>department acting </a:t>
            </a:r>
            <a:r>
              <a:rPr sz="1000" spc="-10" dirty="0">
                <a:latin typeface="Arial"/>
                <a:cs typeface="Arial"/>
              </a:rPr>
              <a:t>transversely</a:t>
            </a:r>
            <a:r>
              <a:rPr sz="1000" spc="-12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with 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other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areas,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for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mastery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of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  </a:t>
            </a:r>
            <a:r>
              <a:rPr sz="1000" spc="-10" dirty="0">
                <a:latin typeface="Arial"/>
                <a:cs typeface="Arial"/>
              </a:rPr>
              <a:t>second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language.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68508" y="6122923"/>
            <a:ext cx="2175510" cy="111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000" spc="-40" dirty="0">
                <a:latin typeface="Lucida Sans"/>
                <a:cs typeface="Lucida Sans"/>
              </a:rPr>
              <a:t>Intensive </a:t>
            </a:r>
            <a:r>
              <a:rPr sz="1000" spc="-45" dirty="0">
                <a:latin typeface="Lucida Sans"/>
                <a:cs typeface="Lucida Sans"/>
              </a:rPr>
              <a:t>courses, </a:t>
            </a:r>
            <a:r>
              <a:rPr sz="1000" spc="-50" dirty="0">
                <a:latin typeface="Lucida Sans"/>
                <a:cs typeface="Lucida Sans"/>
              </a:rPr>
              <a:t>conversation,  </a:t>
            </a:r>
            <a:r>
              <a:rPr sz="1000" spc="-70" dirty="0">
                <a:latin typeface="Lucida Sans"/>
                <a:cs typeface="Lucida Sans"/>
              </a:rPr>
              <a:t>blended, </a:t>
            </a:r>
            <a:r>
              <a:rPr sz="1000" spc="-10" dirty="0">
                <a:latin typeface="Arial"/>
                <a:cs typeface="Arial"/>
              </a:rPr>
              <a:t>In </a:t>
            </a:r>
            <a:r>
              <a:rPr sz="1000" dirty="0">
                <a:latin typeface="Arial"/>
                <a:cs typeface="Arial"/>
              </a:rPr>
              <a:t>addition </a:t>
            </a:r>
            <a:r>
              <a:rPr sz="1000" spc="25" dirty="0">
                <a:latin typeface="Arial"/>
                <a:cs typeface="Arial"/>
              </a:rPr>
              <a:t>to </a:t>
            </a:r>
            <a:r>
              <a:rPr sz="1000" spc="-10" dirty="0">
                <a:latin typeface="Arial"/>
                <a:cs typeface="Arial"/>
              </a:rPr>
              <a:t>being </a:t>
            </a:r>
            <a:r>
              <a:rPr sz="1000" spc="-15" dirty="0">
                <a:latin typeface="Arial"/>
                <a:cs typeface="Arial"/>
              </a:rPr>
              <a:t>an</a:t>
            </a:r>
            <a:r>
              <a:rPr sz="1000" spc="-155" dirty="0">
                <a:latin typeface="Arial"/>
                <a:cs typeface="Arial"/>
              </a:rPr>
              <a:t> </a:t>
            </a:r>
            <a:r>
              <a:rPr sz="1000" spc="-45" dirty="0">
                <a:latin typeface="Lucida Sans"/>
                <a:cs typeface="Lucida Sans"/>
              </a:rPr>
              <a:t>official  </a:t>
            </a:r>
            <a:r>
              <a:rPr sz="1000" spc="-55" dirty="0">
                <a:latin typeface="Lucida Sans"/>
                <a:cs typeface="Lucida Sans"/>
              </a:rPr>
              <a:t>examination</a:t>
            </a:r>
            <a:r>
              <a:rPr sz="1000" spc="-114" dirty="0">
                <a:latin typeface="Lucida Sans"/>
                <a:cs typeface="Lucida Sans"/>
              </a:rPr>
              <a:t> </a:t>
            </a:r>
            <a:r>
              <a:rPr sz="1000" spc="-45" dirty="0">
                <a:latin typeface="Lucida Sans"/>
                <a:cs typeface="Lucida Sans"/>
              </a:rPr>
              <a:t>centre</a:t>
            </a:r>
            <a:r>
              <a:rPr sz="1000" spc="-125" dirty="0">
                <a:latin typeface="Lucida Sans"/>
                <a:cs typeface="Lucida Sans"/>
              </a:rPr>
              <a:t> </a:t>
            </a:r>
            <a:r>
              <a:rPr sz="1000" spc="-55" dirty="0">
                <a:latin typeface="Lucida Sans"/>
                <a:cs typeface="Lucida Sans"/>
              </a:rPr>
              <a:t>for</a:t>
            </a:r>
            <a:r>
              <a:rPr sz="1000" spc="-105" dirty="0">
                <a:latin typeface="Lucida Sans"/>
                <a:cs typeface="Lucida Sans"/>
              </a:rPr>
              <a:t> </a:t>
            </a:r>
            <a:r>
              <a:rPr sz="1000" spc="-55" dirty="0">
                <a:latin typeface="Lucida Sans"/>
                <a:cs typeface="Lucida Sans"/>
              </a:rPr>
              <a:t>Cambridge</a:t>
            </a:r>
            <a:r>
              <a:rPr sz="1000" spc="-125" dirty="0">
                <a:latin typeface="Lucida Sans"/>
                <a:cs typeface="Lucida Sans"/>
              </a:rPr>
              <a:t> </a:t>
            </a:r>
            <a:r>
              <a:rPr sz="1000" spc="-50" dirty="0">
                <a:latin typeface="Lucida Sans"/>
                <a:cs typeface="Lucida Sans"/>
              </a:rPr>
              <a:t>and  </a:t>
            </a:r>
            <a:r>
              <a:rPr sz="1000" spc="-25" dirty="0">
                <a:latin typeface="Lucida Sans"/>
                <a:cs typeface="Lucida Sans"/>
              </a:rPr>
              <a:t>TOEFL</a:t>
            </a:r>
            <a:r>
              <a:rPr sz="1000" spc="-25" dirty="0"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  <a:p>
            <a:pPr marL="12700" marR="448945">
              <a:lnSpc>
                <a:spcPct val="120000"/>
              </a:lnSpc>
            </a:pPr>
            <a:r>
              <a:rPr sz="1000" spc="-10" dirty="0">
                <a:latin typeface="Arial"/>
                <a:cs typeface="Arial"/>
              </a:rPr>
              <a:t>guaranteeing </a:t>
            </a:r>
            <a:r>
              <a:rPr sz="1000" dirty="0">
                <a:latin typeface="Arial"/>
                <a:cs typeface="Arial"/>
              </a:rPr>
              <a:t>the quality </a:t>
            </a:r>
            <a:r>
              <a:rPr sz="1000" spc="20" dirty="0">
                <a:latin typeface="Arial"/>
                <a:cs typeface="Arial"/>
              </a:rPr>
              <a:t>of</a:t>
            </a:r>
            <a:r>
              <a:rPr sz="1000" spc="-1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our  methodology.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7747" y="1895843"/>
            <a:ext cx="9350248" cy="7328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48232" y="1513458"/>
            <a:ext cx="493204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25" dirty="0">
                <a:latin typeface="Arial"/>
                <a:cs typeface="Arial"/>
              </a:rPr>
              <a:t>WE </a:t>
            </a:r>
            <a:r>
              <a:rPr sz="1600" spc="-90" dirty="0">
                <a:latin typeface="Arial"/>
                <a:cs typeface="Arial"/>
              </a:rPr>
              <a:t>ARE </a:t>
            </a:r>
            <a:r>
              <a:rPr sz="1600" spc="-55" dirty="0">
                <a:latin typeface="Arial"/>
                <a:cs typeface="Arial"/>
              </a:rPr>
              <a:t>BILINGUAL, </a:t>
            </a:r>
            <a:r>
              <a:rPr sz="1600" spc="-50" dirty="0">
                <a:latin typeface="Arial"/>
                <a:cs typeface="Arial"/>
              </a:rPr>
              <a:t>MULTICULTURAL </a:t>
            </a:r>
            <a:r>
              <a:rPr sz="1600" spc="-55" dirty="0">
                <a:latin typeface="Arial"/>
                <a:cs typeface="Arial"/>
              </a:rPr>
              <a:t>AND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GLOBAL…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40" dirty="0">
                <a:latin typeface="Trebuchet MS"/>
                <a:cs typeface="Trebuchet MS"/>
              </a:rPr>
              <a:t>AND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600" b="1" spc="75" dirty="0">
                <a:latin typeface="Trebuchet MS"/>
                <a:cs typeface="Trebuchet MS"/>
              </a:rPr>
              <a:t>SO</a:t>
            </a:r>
            <a:r>
              <a:rPr sz="1600" b="1" spc="-105" dirty="0">
                <a:latin typeface="Trebuchet MS"/>
                <a:cs typeface="Trebuchet MS"/>
              </a:rPr>
              <a:t> </a:t>
            </a:r>
            <a:r>
              <a:rPr sz="1600" b="1" spc="35" dirty="0">
                <a:latin typeface="Trebuchet MS"/>
                <a:cs typeface="Trebuchet MS"/>
              </a:rPr>
              <a:t>ARE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OUR</a:t>
            </a:r>
            <a:r>
              <a:rPr sz="1600" b="1" spc="-90" dirty="0">
                <a:latin typeface="Trebuchet MS"/>
                <a:cs typeface="Trebuchet MS"/>
              </a:rPr>
              <a:t> </a:t>
            </a:r>
            <a:r>
              <a:rPr sz="1600" b="1" spc="30" dirty="0">
                <a:latin typeface="Trebuchet MS"/>
                <a:cs typeface="Trebuchet MS"/>
              </a:rPr>
              <a:t>STUDENTS.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pc="60" dirty="0"/>
              <a:t>INTERNATIONAL</a:t>
            </a:r>
            <a:r>
              <a:rPr spc="-204" dirty="0"/>
              <a:t> </a:t>
            </a:r>
            <a:r>
              <a:rPr b="0" spc="-150" dirty="0">
                <a:latin typeface="Arial"/>
                <a:cs typeface="Arial"/>
              </a:rPr>
              <a:t>DEVELOPMENT</a:t>
            </a:r>
          </a:p>
        </p:txBody>
      </p:sp>
      <p:sp>
        <p:nvSpPr>
          <p:cNvPr id="5" name="object 5"/>
          <p:cNvSpPr/>
          <p:nvPr/>
        </p:nvSpPr>
        <p:spPr>
          <a:xfrm>
            <a:off x="709688" y="869797"/>
            <a:ext cx="406044" cy="406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8615" y="2180602"/>
            <a:ext cx="1156842" cy="6710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 smtClean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290300" y="8578545"/>
            <a:ext cx="1713991" cy="525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89148" y="5039867"/>
            <a:ext cx="1068324" cy="984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8932" y="5063363"/>
            <a:ext cx="969010" cy="887094"/>
          </a:xfrm>
          <a:custGeom>
            <a:avLst/>
            <a:gdLst/>
            <a:ahLst/>
            <a:cxnLst/>
            <a:rect l="l" t="t" r="r" b="b"/>
            <a:pathLst>
              <a:path w="969010" h="887095">
                <a:moveTo>
                  <a:pt x="484505" y="0"/>
                </a:moveTo>
                <a:lnTo>
                  <a:pt x="434966" y="2289"/>
                </a:lnTo>
                <a:lnTo>
                  <a:pt x="386859" y="9007"/>
                </a:lnTo>
                <a:lnTo>
                  <a:pt x="340426" y="19933"/>
                </a:lnTo>
                <a:lnTo>
                  <a:pt x="295911" y="34843"/>
                </a:lnTo>
                <a:lnTo>
                  <a:pt x="253559" y="53515"/>
                </a:lnTo>
                <a:lnTo>
                  <a:pt x="213611" y="75725"/>
                </a:lnTo>
                <a:lnTo>
                  <a:pt x="176313" y="101252"/>
                </a:lnTo>
                <a:lnTo>
                  <a:pt x="141906" y="129873"/>
                </a:lnTo>
                <a:lnTo>
                  <a:pt x="110636" y="161364"/>
                </a:lnTo>
                <a:lnTo>
                  <a:pt x="82744" y="195504"/>
                </a:lnTo>
                <a:lnTo>
                  <a:pt x="58476" y="232069"/>
                </a:lnTo>
                <a:lnTo>
                  <a:pt x="38074" y="270837"/>
                </a:lnTo>
                <a:lnTo>
                  <a:pt x="21782" y="311585"/>
                </a:lnTo>
                <a:lnTo>
                  <a:pt x="9843" y="354091"/>
                </a:lnTo>
                <a:lnTo>
                  <a:pt x="2501" y="398131"/>
                </a:lnTo>
                <a:lnTo>
                  <a:pt x="0" y="443484"/>
                </a:lnTo>
                <a:lnTo>
                  <a:pt x="2501" y="488837"/>
                </a:lnTo>
                <a:lnTo>
                  <a:pt x="9843" y="532882"/>
                </a:lnTo>
                <a:lnTo>
                  <a:pt x="21782" y="575394"/>
                </a:lnTo>
                <a:lnTo>
                  <a:pt x="38074" y="616150"/>
                </a:lnTo>
                <a:lnTo>
                  <a:pt x="58476" y="654927"/>
                </a:lnTo>
                <a:lnTo>
                  <a:pt x="82744" y="691503"/>
                </a:lnTo>
                <a:lnTo>
                  <a:pt x="110636" y="725654"/>
                </a:lnTo>
                <a:lnTo>
                  <a:pt x="141906" y="757158"/>
                </a:lnTo>
                <a:lnTo>
                  <a:pt x="176313" y="785790"/>
                </a:lnTo>
                <a:lnTo>
                  <a:pt x="213611" y="811328"/>
                </a:lnTo>
                <a:lnTo>
                  <a:pt x="253559" y="833550"/>
                </a:lnTo>
                <a:lnTo>
                  <a:pt x="295911" y="852231"/>
                </a:lnTo>
                <a:lnTo>
                  <a:pt x="340426" y="867149"/>
                </a:lnTo>
                <a:lnTo>
                  <a:pt x="386859" y="878081"/>
                </a:lnTo>
                <a:lnTo>
                  <a:pt x="434966" y="884804"/>
                </a:lnTo>
                <a:lnTo>
                  <a:pt x="484505" y="887095"/>
                </a:lnTo>
                <a:lnTo>
                  <a:pt x="534043" y="884804"/>
                </a:lnTo>
                <a:lnTo>
                  <a:pt x="582150" y="878081"/>
                </a:lnTo>
                <a:lnTo>
                  <a:pt x="628583" y="867149"/>
                </a:lnTo>
                <a:lnTo>
                  <a:pt x="673098" y="852231"/>
                </a:lnTo>
                <a:lnTo>
                  <a:pt x="715450" y="833550"/>
                </a:lnTo>
                <a:lnTo>
                  <a:pt x="755398" y="811328"/>
                </a:lnTo>
                <a:lnTo>
                  <a:pt x="792696" y="785790"/>
                </a:lnTo>
                <a:lnTo>
                  <a:pt x="827103" y="757158"/>
                </a:lnTo>
                <a:lnTo>
                  <a:pt x="858373" y="725654"/>
                </a:lnTo>
                <a:lnTo>
                  <a:pt x="886265" y="691503"/>
                </a:lnTo>
                <a:lnTo>
                  <a:pt x="910533" y="654927"/>
                </a:lnTo>
                <a:lnTo>
                  <a:pt x="930935" y="616150"/>
                </a:lnTo>
                <a:lnTo>
                  <a:pt x="947227" y="575394"/>
                </a:lnTo>
                <a:lnTo>
                  <a:pt x="959166" y="532882"/>
                </a:lnTo>
                <a:lnTo>
                  <a:pt x="966508" y="488837"/>
                </a:lnTo>
                <a:lnTo>
                  <a:pt x="969009" y="443484"/>
                </a:lnTo>
                <a:lnTo>
                  <a:pt x="966508" y="398131"/>
                </a:lnTo>
                <a:lnTo>
                  <a:pt x="959166" y="354091"/>
                </a:lnTo>
                <a:lnTo>
                  <a:pt x="947227" y="311585"/>
                </a:lnTo>
                <a:lnTo>
                  <a:pt x="930935" y="270837"/>
                </a:lnTo>
                <a:lnTo>
                  <a:pt x="910533" y="232069"/>
                </a:lnTo>
                <a:lnTo>
                  <a:pt x="886265" y="195504"/>
                </a:lnTo>
                <a:lnTo>
                  <a:pt x="858373" y="161364"/>
                </a:lnTo>
                <a:lnTo>
                  <a:pt x="827103" y="129873"/>
                </a:lnTo>
                <a:lnTo>
                  <a:pt x="792696" y="101252"/>
                </a:lnTo>
                <a:lnTo>
                  <a:pt x="755398" y="75725"/>
                </a:lnTo>
                <a:lnTo>
                  <a:pt x="715450" y="53515"/>
                </a:lnTo>
                <a:lnTo>
                  <a:pt x="673098" y="34843"/>
                </a:lnTo>
                <a:lnTo>
                  <a:pt x="628583" y="19933"/>
                </a:lnTo>
                <a:lnTo>
                  <a:pt x="582150" y="9007"/>
                </a:lnTo>
                <a:lnTo>
                  <a:pt x="534043" y="2289"/>
                </a:lnTo>
                <a:lnTo>
                  <a:pt x="484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8932" y="5063363"/>
            <a:ext cx="969010" cy="887094"/>
          </a:xfrm>
          <a:custGeom>
            <a:avLst/>
            <a:gdLst/>
            <a:ahLst/>
            <a:cxnLst/>
            <a:rect l="l" t="t" r="r" b="b"/>
            <a:pathLst>
              <a:path w="969010" h="887095">
                <a:moveTo>
                  <a:pt x="0" y="443484"/>
                </a:moveTo>
                <a:lnTo>
                  <a:pt x="2501" y="398131"/>
                </a:lnTo>
                <a:lnTo>
                  <a:pt x="9843" y="354091"/>
                </a:lnTo>
                <a:lnTo>
                  <a:pt x="21782" y="311585"/>
                </a:lnTo>
                <a:lnTo>
                  <a:pt x="38074" y="270837"/>
                </a:lnTo>
                <a:lnTo>
                  <a:pt x="58476" y="232069"/>
                </a:lnTo>
                <a:lnTo>
                  <a:pt x="82744" y="195504"/>
                </a:lnTo>
                <a:lnTo>
                  <a:pt x="110636" y="161364"/>
                </a:lnTo>
                <a:lnTo>
                  <a:pt x="141906" y="129873"/>
                </a:lnTo>
                <a:lnTo>
                  <a:pt x="176313" y="101252"/>
                </a:lnTo>
                <a:lnTo>
                  <a:pt x="213611" y="75725"/>
                </a:lnTo>
                <a:lnTo>
                  <a:pt x="253559" y="53515"/>
                </a:lnTo>
                <a:lnTo>
                  <a:pt x="295911" y="34843"/>
                </a:lnTo>
                <a:lnTo>
                  <a:pt x="340426" y="19933"/>
                </a:lnTo>
                <a:lnTo>
                  <a:pt x="386859" y="9007"/>
                </a:lnTo>
                <a:lnTo>
                  <a:pt x="434966" y="2289"/>
                </a:lnTo>
                <a:lnTo>
                  <a:pt x="484505" y="0"/>
                </a:lnTo>
                <a:lnTo>
                  <a:pt x="534043" y="2289"/>
                </a:lnTo>
                <a:lnTo>
                  <a:pt x="582150" y="9007"/>
                </a:lnTo>
                <a:lnTo>
                  <a:pt x="628583" y="19933"/>
                </a:lnTo>
                <a:lnTo>
                  <a:pt x="673098" y="34843"/>
                </a:lnTo>
                <a:lnTo>
                  <a:pt x="715450" y="53515"/>
                </a:lnTo>
                <a:lnTo>
                  <a:pt x="755398" y="75725"/>
                </a:lnTo>
                <a:lnTo>
                  <a:pt x="792696" y="101252"/>
                </a:lnTo>
                <a:lnTo>
                  <a:pt x="827103" y="129873"/>
                </a:lnTo>
                <a:lnTo>
                  <a:pt x="858373" y="161364"/>
                </a:lnTo>
                <a:lnTo>
                  <a:pt x="886265" y="195504"/>
                </a:lnTo>
                <a:lnTo>
                  <a:pt x="910533" y="232069"/>
                </a:lnTo>
                <a:lnTo>
                  <a:pt x="930935" y="270837"/>
                </a:lnTo>
                <a:lnTo>
                  <a:pt x="947227" y="311585"/>
                </a:lnTo>
                <a:lnTo>
                  <a:pt x="959166" y="354091"/>
                </a:lnTo>
                <a:lnTo>
                  <a:pt x="966508" y="398131"/>
                </a:lnTo>
                <a:lnTo>
                  <a:pt x="969009" y="443484"/>
                </a:lnTo>
                <a:lnTo>
                  <a:pt x="966508" y="488837"/>
                </a:lnTo>
                <a:lnTo>
                  <a:pt x="959166" y="532882"/>
                </a:lnTo>
                <a:lnTo>
                  <a:pt x="947227" y="575394"/>
                </a:lnTo>
                <a:lnTo>
                  <a:pt x="930935" y="616150"/>
                </a:lnTo>
                <a:lnTo>
                  <a:pt x="910533" y="654927"/>
                </a:lnTo>
                <a:lnTo>
                  <a:pt x="886265" y="691503"/>
                </a:lnTo>
                <a:lnTo>
                  <a:pt x="858373" y="725654"/>
                </a:lnTo>
                <a:lnTo>
                  <a:pt x="827103" y="757158"/>
                </a:lnTo>
                <a:lnTo>
                  <a:pt x="792696" y="785790"/>
                </a:lnTo>
                <a:lnTo>
                  <a:pt x="755398" y="811328"/>
                </a:lnTo>
                <a:lnTo>
                  <a:pt x="715450" y="833550"/>
                </a:lnTo>
                <a:lnTo>
                  <a:pt x="673098" y="852231"/>
                </a:lnTo>
                <a:lnTo>
                  <a:pt x="628583" y="867149"/>
                </a:lnTo>
                <a:lnTo>
                  <a:pt x="582150" y="878081"/>
                </a:lnTo>
                <a:lnTo>
                  <a:pt x="534043" y="884804"/>
                </a:lnTo>
                <a:lnTo>
                  <a:pt x="484505" y="887095"/>
                </a:lnTo>
                <a:lnTo>
                  <a:pt x="434966" y="884804"/>
                </a:lnTo>
                <a:lnTo>
                  <a:pt x="386859" y="878081"/>
                </a:lnTo>
                <a:lnTo>
                  <a:pt x="340426" y="867149"/>
                </a:lnTo>
                <a:lnTo>
                  <a:pt x="295911" y="852231"/>
                </a:lnTo>
                <a:lnTo>
                  <a:pt x="253559" y="833550"/>
                </a:lnTo>
                <a:lnTo>
                  <a:pt x="213611" y="811328"/>
                </a:lnTo>
                <a:lnTo>
                  <a:pt x="176313" y="785790"/>
                </a:lnTo>
                <a:lnTo>
                  <a:pt x="141906" y="757158"/>
                </a:lnTo>
                <a:lnTo>
                  <a:pt x="110636" y="725654"/>
                </a:lnTo>
                <a:lnTo>
                  <a:pt x="82744" y="691503"/>
                </a:lnTo>
                <a:lnTo>
                  <a:pt x="58476" y="654927"/>
                </a:lnTo>
                <a:lnTo>
                  <a:pt x="38074" y="616150"/>
                </a:lnTo>
                <a:lnTo>
                  <a:pt x="21782" y="575394"/>
                </a:lnTo>
                <a:lnTo>
                  <a:pt x="9843" y="532882"/>
                </a:lnTo>
                <a:lnTo>
                  <a:pt x="2501" y="488837"/>
                </a:lnTo>
                <a:lnTo>
                  <a:pt x="0" y="44348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6853" y="5265420"/>
            <a:ext cx="833120" cy="4587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8700" y="0"/>
            <a:ext cx="4355590" cy="9753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 smtClean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70" dirty="0">
                <a:solidFill>
                  <a:srgbClr val="FF6600"/>
                </a:solidFill>
                <a:latin typeface="Arial"/>
                <a:cs typeface="Arial"/>
              </a:rPr>
              <a:t>DEGREE</a:t>
            </a:r>
            <a:r>
              <a:rPr spc="-1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pc="-180" dirty="0">
                <a:solidFill>
                  <a:srgbClr val="FF6600"/>
                </a:solidFill>
                <a:latin typeface="Arial"/>
                <a:cs typeface="Arial"/>
              </a:rPr>
              <a:t>AREAS</a:t>
            </a:r>
          </a:p>
        </p:txBody>
      </p:sp>
      <p:sp>
        <p:nvSpPr>
          <p:cNvPr id="6" name="object 6"/>
          <p:cNvSpPr/>
          <p:nvPr/>
        </p:nvSpPr>
        <p:spPr>
          <a:xfrm>
            <a:off x="697598" y="11741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412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879" y="101473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61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598" y="100203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5400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1792" y="101434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4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111" y="8232355"/>
            <a:ext cx="1960245" cy="963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05883" y="8511459"/>
            <a:ext cx="1338833" cy="5657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28480" y="8031695"/>
            <a:ext cx="2818130" cy="401320"/>
          </a:xfrm>
          <a:custGeom>
            <a:avLst/>
            <a:gdLst/>
            <a:ahLst/>
            <a:cxnLst/>
            <a:rect l="l" t="t" r="r" b="b"/>
            <a:pathLst>
              <a:path w="2818129" h="401320">
                <a:moveTo>
                  <a:pt x="0" y="400977"/>
                </a:moveTo>
                <a:lnTo>
                  <a:pt x="2817876" y="400977"/>
                </a:lnTo>
                <a:lnTo>
                  <a:pt x="2817876" y="0"/>
                </a:lnTo>
                <a:lnTo>
                  <a:pt x="0" y="0"/>
                </a:lnTo>
                <a:lnTo>
                  <a:pt x="0" y="400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806431" y="8027161"/>
            <a:ext cx="20116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latin typeface="Calibri"/>
                <a:cs typeface="Calibri"/>
                <a:hlinkClick r:id="rId5"/>
              </a:rPr>
              <a:t>www.esic.edu/</a:t>
            </a:r>
            <a:r>
              <a:rPr sz="2000" b="1" spc="-70" dirty="0">
                <a:solidFill>
                  <a:srgbClr val="FF6600"/>
                </a:solidFill>
                <a:latin typeface="Arial Narrow"/>
                <a:cs typeface="Arial Narrow"/>
                <a:hlinkClick r:id="rId5"/>
              </a:rPr>
              <a:t>grado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021" y="7483635"/>
            <a:ext cx="8350617" cy="767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60" dirty="0">
                <a:latin typeface="Arial"/>
                <a:cs typeface="Arial"/>
              </a:rPr>
              <a:t>We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offer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our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partner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universities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student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exchange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programmes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(Erasmus+,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Munde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other  </a:t>
            </a:r>
            <a:r>
              <a:rPr sz="1400" spc="-5" dirty="0">
                <a:latin typeface="Arial"/>
                <a:cs typeface="Arial"/>
              </a:rPr>
              <a:t>agreements)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dual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degrees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(graduate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postgraduate)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range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of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programmes.</a:t>
            </a: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000" spc="-70" dirty="0">
                <a:latin typeface="Arial"/>
                <a:cs typeface="Arial"/>
              </a:rPr>
              <a:t>ESIC </a:t>
            </a:r>
            <a:r>
              <a:rPr sz="1000" spc="5" dirty="0">
                <a:latin typeface="Arial"/>
                <a:cs typeface="Arial"/>
              </a:rPr>
              <a:t>is affiliated </a:t>
            </a:r>
            <a:r>
              <a:rPr sz="1000" spc="20" dirty="0">
                <a:latin typeface="Arial"/>
                <a:cs typeface="Arial"/>
              </a:rPr>
              <a:t>with </a:t>
            </a:r>
            <a:r>
              <a:rPr sz="1000" spc="-15" dirty="0">
                <a:latin typeface="Arial"/>
                <a:cs typeface="Arial"/>
              </a:rPr>
              <a:t>Spanish </a:t>
            </a:r>
            <a:r>
              <a:rPr sz="1000" dirty="0">
                <a:latin typeface="Arial"/>
                <a:cs typeface="Arial"/>
              </a:rPr>
              <a:t>public</a:t>
            </a:r>
            <a:r>
              <a:rPr sz="1000" spc="-1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universitys</a:t>
            </a:r>
            <a:r>
              <a:rPr sz="1400" spc="-1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349" y="1350540"/>
            <a:ext cx="822930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1805">
              <a:lnSpc>
                <a:spcPct val="100000"/>
              </a:lnSpc>
            </a:pPr>
            <a:r>
              <a:rPr sz="1850" spc="45" dirty="0">
                <a:latin typeface="Arial Narrow"/>
                <a:cs typeface="Arial Narrow"/>
              </a:rPr>
              <a:t>Business </a:t>
            </a:r>
            <a:r>
              <a:rPr sz="1850" spc="-60" dirty="0">
                <a:latin typeface="Arial"/>
                <a:cs typeface="Arial"/>
              </a:rPr>
              <a:t>• </a:t>
            </a:r>
            <a:r>
              <a:rPr sz="1850" spc="65" dirty="0">
                <a:latin typeface="Arial Narrow"/>
                <a:cs typeface="Arial Narrow"/>
              </a:rPr>
              <a:t>Marketing </a:t>
            </a:r>
            <a:r>
              <a:rPr sz="1850" spc="-60" dirty="0">
                <a:latin typeface="Arial"/>
                <a:cs typeface="Arial"/>
              </a:rPr>
              <a:t>• </a:t>
            </a:r>
            <a:r>
              <a:rPr sz="1850" spc="70" dirty="0">
                <a:latin typeface="Arial Narrow"/>
                <a:cs typeface="Arial Narrow"/>
              </a:rPr>
              <a:t>Communication </a:t>
            </a:r>
            <a:r>
              <a:rPr sz="1850" spc="-60" dirty="0">
                <a:latin typeface="Arial"/>
                <a:cs typeface="Arial"/>
              </a:rPr>
              <a:t>• </a:t>
            </a:r>
            <a:r>
              <a:rPr sz="1850" spc="75" dirty="0">
                <a:latin typeface="Arial Narrow"/>
                <a:cs typeface="Arial Narrow"/>
              </a:rPr>
              <a:t>Publicity </a:t>
            </a:r>
            <a:r>
              <a:rPr sz="1850" spc="-60" dirty="0">
                <a:latin typeface="Arial"/>
                <a:cs typeface="Arial"/>
              </a:rPr>
              <a:t>•</a:t>
            </a:r>
            <a:r>
              <a:rPr sz="1850" spc="265" dirty="0">
                <a:latin typeface="Arial"/>
                <a:cs typeface="Arial"/>
              </a:rPr>
              <a:t> </a:t>
            </a:r>
            <a:r>
              <a:rPr sz="1850" spc="60" dirty="0">
                <a:latin typeface="Arial Narrow"/>
                <a:cs typeface="Arial Narrow"/>
              </a:rPr>
              <a:t>Digital</a:t>
            </a:r>
            <a:endParaRPr sz="1850" dirty="0">
              <a:latin typeface="Arial Narrow"/>
              <a:cs typeface="Arial Narrow"/>
            </a:endParaRPr>
          </a:p>
          <a:p>
            <a:pPr marL="25400">
              <a:lnSpc>
                <a:spcPct val="100000"/>
              </a:lnSpc>
              <a:spcBef>
                <a:spcPts val="900"/>
              </a:spcBef>
            </a:pPr>
            <a:r>
              <a:rPr sz="2400" spc="-30" dirty="0">
                <a:solidFill>
                  <a:srgbClr val="FF6600"/>
                </a:solidFill>
                <a:latin typeface="Lucida Sans"/>
                <a:cs typeface="Lucida Sans"/>
              </a:rPr>
              <a:t>OFFICIAL</a:t>
            </a:r>
            <a:r>
              <a:rPr sz="2400" spc="-260" dirty="0">
                <a:solidFill>
                  <a:srgbClr val="FF6600"/>
                </a:solidFill>
                <a:latin typeface="Lucida Sans"/>
                <a:cs typeface="Lucida Sans"/>
              </a:rPr>
              <a:t> </a:t>
            </a:r>
            <a:r>
              <a:rPr sz="2400" spc="25" dirty="0" smtClean="0">
                <a:solidFill>
                  <a:srgbClr val="FF6600"/>
                </a:solidFill>
                <a:latin typeface="Lucida Sans"/>
                <a:cs typeface="Lucida Sans"/>
              </a:rPr>
              <a:t>DEGREES</a:t>
            </a:r>
            <a:endParaRPr sz="2400" dirty="0"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38124" y="7924354"/>
            <a:ext cx="141064" cy="1175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z="1000" spc="-5" dirty="0">
                <a:latin typeface="Arial"/>
                <a:cs typeface="Arial"/>
              </a:rPr>
              <a:t>*</a:t>
            </a:r>
            <a:r>
              <a:rPr sz="1000" spc="-5" dirty="0" err="1" smtClean="0">
                <a:latin typeface="Arial"/>
                <a:cs typeface="Arial"/>
              </a:rPr>
              <a:t>P</a:t>
            </a:r>
            <a:r>
              <a:rPr sz="1000" dirty="0" err="1" smtClean="0">
                <a:latin typeface="Arial"/>
                <a:cs typeface="Arial"/>
              </a:rPr>
              <a:t>e</a:t>
            </a:r>
            <a:r>
              <a:rPr sz="1000" spc="-5" dirty="0" err="1" smtClean="0">
                <a:latin typeface="Arial"/>
                <a:cs typeface="Arial"/>
              </a:rPr>
              <a:t>n</a:t>
            </a:r>
            <a:r>
              <a:rPr sz="1000" spc="-10" dirty="0" err="1" smtClean="0">
                <a:latin typeface="Arial"/>
                <a:cs typeface="Arial"/>
              </a:rPr>
              <a:t>i</a:t>
            </a:r>
            <a:r>
              <a:rPr sz="1000" dirty="0" err="1" smtClean="0">
                <a:latin typeface="Arial"/>
                <a:cs typeface="Arial"/>
              </a:rPr>
              <a:t>ng</a:t>
            </a:r>
            <a:r>
              <a:rPr sz="1000" spc="-5" dirty="0" smtClean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</a:t>
            </a:r>
            <a:r>
              <a:rPr sz="1000" dirty="0">
                <a:latin typeface="Arial"/>
                <a:cs typeface="Arial"/>
              </a:rPr>
              <a:t>eri</a:t>
            </a:r>
            <a:r>
              <a:rPr sz="1000" spc="5" dirty="0">
                <a:latin typeface="Arial"/>
                <a:cs typeface="Arial"/>
              </a:rPr>
              <a:t>f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at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on</a:t>
            </a:r>
          </a:p>
        </p:txBody>
      </p:sp>
      <p:sp>
        <p:nvSpPr>
          <p:cNvPr id="22" name="object 22"/>
          <p:cNvSpPr/>
          <p:nvPr/>
        </p:nvSpPr>
        <p:spPr>
          <a:xfrm>
            <a:off x="6733984" y="8539290"/>
            <a:ext cx="1518031" cy="4880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  <p:pic>
        <p:nvPicPr>
          <p:cNvPr id="1026" name="Picture 2" descr="Resultado de imagen de logo universitat rovira i virgil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52" y="8388815"/>
            <a:ext cx="1116835" cy="6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279349" y="2142100"/>
            <a:ext cx="7366051" cy="365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Business </a:t>
            </a:r>
            <a:r>
              <a:rPr lang="es-ES" b="1" dirty="0" err="1" smtClean="0"/>
              <a:t>Administration</a:t>
            </a:r>
            <a:r>
              <a:rPr lang="es-ES" b="1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Madrid: </a:t>
            </a:r>
            <a:r>
              <a:rPr lang="es-ES" dirty="0" err="1" smtClean="0"/>
              <a:t>Offered</a:t>
            </a:r>
            <a:r>
              <a:rPr lang="es-ES" dirty="0" smtClean="0"/>
              <a:t> in English &amp; </a:t>
            </a:r>
            <a:r>
              <a:rPr lang="es-ES" dirty="0" err="1" smtClean="0"/>
              <a:t>Spanish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Valencia: </a:t>
            </a:r>
            <a:r>
              <a:rPr lang="es-ES" dirty="0" err="1" smtClean="0"/>
              <a:t>Offered</a:t>
            </a:r>
            <a:r>
              <a:rPr lang="es-ES" dirty="0" smtClean="0"/>
              <a:t> in </a:t>
            </a:r>
            <a:r>
              <a:rPr lang="es-ES" dirty="0" err="1" smtClean="0"/>
              <a:t>Spanish</a:t>
            </a:r>
            <a:endParaRPr lang="es-ES" dirty="0" smtClean="0"/>
          </a:p>
          <a:p>
            <a:pPr marL="742950" lvl="1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s-ES" dirty="0" smtClean="0"/>
          </a:p>
          <a:p>
            <a:pPr lvl="1">
              <a:lnSpc>
                <a:spcPts val="0"/>
              </a:lnSpc>
            </a:pPr>
            <a:endParaRPr lang="es-ES" dirty="0"/>
          </a:p>
          <a:p>
            <a:r>
              <a:rPr lang="es-ES" b="1" dirty="0" smtClean="0"/>
              <a:t>International Business: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Valencia: </a:t>
            </a:r>
            <a:r>
              <a:rPr lang="es-ES" dirty="0" err="1" smtClean="0"/>
              <a:t>Offered</a:t>
            </a:r>
            <a:r>
              <a:rPr lang="es-ES" dirty="0" smtClean="0"/>
              <a:t> in English</a:t>
            </a:r>
          </a:p>
          <a:p>
            <a:pPr lvl="1">
              <a:lnSpc>
                <a:spcPts val="1000"/>
              </a:lnSpc>
            </a:pPr>
            <a:endParaRPr lang="es-ES" dirty="0" smtClean="0"/>
          </a:p>
          <a:p>
            <a:r>
              <a:rPr lang="en-US" b="1" dirty="0"/>
              <a:t>Communication &amp; Publicity:</a:t>
            </a:r>
            <a:r>
              <a:rPr lang="en-US" dirty="0"/>
              <a:t>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Madrid </a:t>
            </a:r>
            <a:r>
              <a:rPr lang="en-US" dirty="0"/>
              <a:t>&amp; Valencia  </a:t>
            </a:r>
            <a:endParaRPr lang="en-US" dirty="0" smtClean="0"/>
          </a:p>
          <a:p>
            <a:pPr marL="742950" lvl="1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Digital </a:t>
            </a:r>
            <a:r>
              <a:rPr lang="en-US" b="1" dirty="0"/>
              <a:t>Business: </a:t>
            </a: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Madrid </a:t>
            </a:r>
            <a:r>
              <a:rPr lang="en-US" dirty="0"/>
              <a:t>Bilingual English &amp; </a:t>
            </a:r>
            <a:r>
              <a:rPr lang="en-US" dirty="0" smtClean="0"/>
              <a:t>Spanish</a:t>
            </a:r>
          </a:p>
          <a:p>
            <a:pPr marL="742950" lvl="1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s-ES" b="1" dirty="0"/>
              <a:t>Marketing Management: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Madrid</a:t>
            </a:r>
            <a:r>
              <a:rPr lang="es-ES" dirty="0"/>
              <a:t>, Valencia, Zaragoza and </a:t>
            </a:r>
            <a:r>
              <a:rPr lang="es-ES" dirty="0" smtClean="0"/>
              <a:t>Barcelona</a:t>
            </a:r>
            <a:endParaRPr lang="es-ES" dirty="0"/>
          </a:p>
        </p:txBody>
      </p:sp>
      <p:sp>
        <p:nvSpPr>
          <p:cNvPr id="28" name="object 18"/>
          <p:cNvSpPr txBox="1"/>
          <p:nvPr/>
        </p:nvSpPr>
        <p:spPr>
          <a:xfrm>
            <a:off x="299111" y="5956240"/>
            <a:ext cx="82293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95"/>
              </a:spcBef>
            </a:pPr>
            <a:r>
              <a:rPr sz="2400" spc="10" dirty="0" smtClean="0">
                <a:solidFill>
                  <a:srgbClr val="FF6600"/>
                </a:solidFill>
                <a:latin typeface="Lucida Sans"/>
                <a:cs typeface="Lucida Sans"/>
              </a:rPr>
              <a:t>UNIVERSITY</a:t>
            </a:r>
            <a:r>
              <a:rPr sz="2400" spc="-254" dirty="0" smtClean="0">
                <a:solidFill>
                  <a:srgbClr val="FF6600"/>
                </a:solidFill>
                <a:latin typeface="Lucida Sans"/>
                <a:cs typeface="Lucida Sans"/>
              </a:rPr>
              <a:t> </a:t>
            </a:r>
            <a:r>
              <a:rPr sz="2400" spc="25" dirty="0" smtClean="0">
                <a:solidFill>
                  <a:srgbClr val="FF6600"/>
                </a:solidFill>
                <a:latin typeface="Lucida Sans"/>
                <a:cs typeface="Lucida Sans"/>
              </a:rPr>
              <a:t>DEGREES</a:t>
            </a:r>
            <a:endParaRPr sz="2400" dirty="0">
              <a:latin typeface="Lucida Sans"/>
              <a:cs typeface="Lucida San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52799" y="6375200"/>
            <a:ext cx="82998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marR="333375">
              <a:spcBef>
                <a:spcPts val="1120"/>
              </a:spcBef>
            </a:pPr>
            <a:r>
              <a:rPr lang="en-US" b="1" dirty="0"/>
              <a:t>Marketing Management and Commercial Management</a:t>
            </a:r>
            <a:r>
              <a:rPr lang="en-US" dirty="0"/>
              <a:t>: Madrid (Last  year offered in English), Barcelona,  Pamplona, Seville, Granada, Zaragoza and Malaga</a:t>
            </a:r>
          </a:p>
          <a:p>
            <a:pPr>
              <a:lnSpc>
                <a:spcPts val="1200"/>
              </a:lnSpc>
              <a:spcBef>
                <a:spcPts val="5"/>
              </a:spcBef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600" u="sng" spc="-25" dirty="0" smtClean="0">
                <a:latin typeface="Arial"/>
                <a:cs typeface="Arial"/>
              </a:rPr>
              <a:t>Come</a:t>
            </a:r>
            <a:r>
              <a:rPr lang="en-US" sz="1600" u="sng" spc="-60" dirty="0" smtClean="0">
                <a:latin typeface="Arial"/>
                <a:cs typeface="Arial"/>
              </a:rPr>
              <a:t> </a:t>
            </a:r>
            <a:r>
              <a:rPr lang="en-US" sz="1600" u="sng" spc="35" dirty="0" smtClean="0">
                <a:latin typeface="Arial"/>
                <a:cs typeface="Arial"/>
              </a:rPr>
              <a:t>to</a:t>
            </a:r>
            <a:r>
              <a:rPr lang="en-US" sz="1600" u="sng" spc="-60" dirty="0" smtClean="0">
                <a:latin typeface="Arial"/>
                <a:cs typeface="Arial"/>
              </a:rPr>
              <a:t> </a:t>
            </a:r>
            <a:r>
              <a:rPr lang="en-US" sz="1600" u="sng" spc="-90" dirty="0" smtClean="0">
                <a:latin typeface="Arial"/>
                <a:cs typeface="Arial"/>
              </a:rPr>
              <a:t>ESIC</a:t>
            </a:r>
            <a:r>
              <a:rPr lang="en-US" sz="1600" u="sng" spc="-45" dirty="0" smtClean="0">
                <a:latin typeface="Arial"/>
                <a:cs typeface="Arial"/>
              </a:rPr>
              <a:t> </a:t>
            </a:r>
            <a:r>
              <a:rPr lang="en-US" sz="1600" u="sng" spc="35" dirty="0" smtClean="0">
                <a:latin typeface="Arial"/>
                <a:cs typeface="Arial"/>
              </a:rPr>
              <a:t>to</a:t>
            </a:r>
            <a:r>
              <a:rPr lang="en-US" sz="1600" u="sng" spc="-45" dirty="0" smtClean="0">
                <a:latin typeface="Arial"/>
                <a:cs typeface="Arial"/>
              </a:rPr>
              <a:t> </a:t>
            </a:r>
            <a:r>
              <a:rPr lang="en-US" sz="1600" u="sng" spc="15" dirty="0" smtClean="0">
                <a:latin typeface="Arial"/>
                <a:cs typeface="Arial"/>
              </a:rPr>
              <a:t>study</a:t>
            </a:r>
            <a:r>
              <a:rPr lang="en-US" sz="1600" u="sng" spc="-75" dirty="0" smtClean="0">
                <a:latin typeface="Arial"/>
                <a:cs typeface="Arial"/>
              </a:rPr>
              <a:t> </a:t>
            </a:r>
            <a:r>
              <a:rPr lang="en-US" sz="1600" u="sng" spc="-5" dirty="0" smtClean="0">
                <a:latin typeface="Arial"/>
                <a:cs typeface="Arial"/>
              </a:rPr>
              <a:t>business</a:t>
            </a:r>
            <a:r>
              <a:rPr lang="en-US" sz="1600" u="sng" spc="-50" dirty="0" smtClean="0">
                <a:latin typeface="Arial"/>
                <a:cs typeface="Arial"/>
              </a:rPr>
              <a:t> </a:t>
            </a:r>
            <a:r>
              <a:rPr lang="en-US" sz="1600" u="sng" spc="5" dirty="0" smtClean="0">
                <a:latin typeface="Arial"/>
                <a:cs typeface="Arial"/>
              </a:rPr>
              <a:t>or</a:t>
            </a:r>
            <a:r>
              <a:rPr lang="en-US" sz="1600" u="sng" spc="-90" dirty="0" smtClean="0">
                <a:latin typeface="Arial"/>
                <a:cs typeface="Arial"/>
              </a:rPr>
              <a:t> </a:t>
            </a:r>
            <a:r>
              <a:rPr lang="en-US" sz="1600" u="sng" spc="-15" dirty="0" smtClean="0">
                <a:latin typeface="Arial"/>
                <a:cs typeface="Arial"/>
              </a:rPr>
              <a:t>specialize</a:t>
            </a:r>
            <a:r>
              <a:rPr lang="en-US" sz="1600" u="sng" spc="-80" dirty="0" smtClean="0">
                <a:latin typeface="Arial"/>
                <a:cs typeface="Arial"/>
              </a:rPr>
              <a:t> </a:t>
            </a:r>
            <a:r>
              <a:rPr lang="en-US" sz="1600" u="sng" spc="5" dirty="0" smtClean="0">
                <a:latin typeface="Arial"/>
                <a:cs typeface="Arial"/>
              </a:rPr>
              <a:t>in</a:t>
            </a:r>
            <a:r>
              <a:rPr lang="en-US" sz="1600" u="sng" spc="-60" dirty="0" smtClean="0">
                <a:latin typeface="Arial"/>
                <a:cs typeface="Arial"/>
              </a:rPr>
              <a:t> </a:t>
            </a:r>
            <a:r>
              <a:rPr lang="en-US" sz="1600" u="sng" spc="5" dirty="0" smtClean="0">
                <a:latin typeface="Arial"/>
                <a:cs typeface="Arial"/>
              </a:rPr>
              <a:t>marketing</a:t>
            </a:r>
            <a:r>
              <a:rPr lang="en-US" sz="1600" u="sng" spc="-95" dirty="0" smtClean="0">
                <a:latin typeface="Arial"/>
                <a:cs typeface="Arial"/>
              </a:rPr>
              <a:t> </a:t>
            </a:r>
            <a:r>
              <a:rPr lang="en-US" sz="1600" u="sng" spc="35" dirty="0" smtClean="0">
                <a:latin typeface="Arial"/>
                <a:cs typeface="Arial"/>
              </a:rPr>
              <a:t>with</a:t>
            </a:r>
            <a:r>
              <a:rPr lang="en-US" sz="1600" u="sng" spc="-70" dirty="0" smtClean="0">
                <a:latin typeface="Arial"/>
                <a:cs typeface="Arial"/>
              </a:rPr>
              <a:t> </a:t>
            </a:r>
            <a:r>
              <a:rPr lang="en-US" sz="1600" u="sng" spc="-10" dirty="0" smtClean="0">
                <a:latin typeface="Arial"/>
                <a:cs typeface="Arial"/>
              </a:rPr>
              <a:t>an</a:t>
            </a:r>
            <a:r>
              <a:rPr lang="en-US" sz="1600" u="sng" spc="-60" dirty="0" smtClean="0">
                <a:latin typeface="Arial"/>
                <a:cs typeface="Arial"/>
              </a:rPr>
              <a:t> </a:t>
            </a:r>
            <a:r>
              <a:rPr lang="en-US" sz="1600" u="sng" dirty="0" smtClean="0">
                <a:latin typeface="Arial"/>
                <a:cs typeface="Arial"/>
              </a:rPr>
              <a:t>international</a:t>
            </a:r>
            <a:r>
              <a:rPr lang="en-US" sz="1600" u="sng" spc="-95" dirty="0" smtClean="0">
                <a:latin typeface="Arial"/>
                <a:cs typeface="Arial"/>
              </a:rPr>
              <a:t> </a:t>
            </a:r>
            <a:r>
              <a:rPr lang="en-US" sz="1600" u="sng" spc="-10" dirty="0" smtClean="0">
                <a:latin typeface="Arial"/>
                <a:cs typeface="Arial"/>
              </a:rPr>
              <a:t>perspective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8700" y="0"/>
            <a:ext cx="4355592" cy="975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1685" y="1287970"/>
            <a:ext cx="7842884" cy="423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5" dirty="0">
                <a:solidFill>
                  <a:srgbClr val="A8B11D"/>
                </a:solidFill>
                <a:latin typeface="Lucida Sans"/>
                <a:cs typeface="Lucida Sans"/>
              </a:rPr>
              <a:t>MBA</a:t>
            </a:r>
            <a:r>
              <a:rPr sz="1800" spc="35" dirty="0">
                <a:solidFill>
                  <a:srgbClr val="A8B11D"/>
                </a:solidFill>
                <a:latin typeface="Arial"/>
                <a:cs typeface="Arial"/>
              </a:rPr>
              <a:t>´</a:t>
            </a:r>
            <a:r>
              <a:rPr sz="1800" spc="35" dirty="0">
                <a:solidFill>
                  <a:srgbClr val="A8B11D"/>
                </a:solidFill>
                <a:latin typeface="Lucida Sans"/>
                <a:cs typeface="Lucida Sans"/>
              </a:rPr>
              <a:t>S</a:t>
            </a:r>
            <a:endParaRPr sz="1800">
              <a:latin typeface="Lucida Sans"/>
              <a:cs typeface="Lucida Sans"/>
            </a:endParaRPr>
          </a:p>
          <a:p>
            <a:pPr marL="142240" indent="-129539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Business </a:t>
            </a:r>
            <a:r>
              <a:rPr sz="1800" spc="15" dirty="0">
                <a:latin typeface="Arial"/>
                <a:cs typeface="Arial"/>
              </a:rPr>
              <a:t>Administration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(MBA)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-30" dirty="0">
                <a:latin typeface="Arial"/>
                <a:cs typeface="Arial"/>
              </a:rPr>
              <a:t>Executive </a:t>
            </a: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Business </a:t>
            </a:r>
            <a:r>
              <a:rPr sz="1800" spc="15" dirty="0">
                <a:latin typeface="Arial"/>
                <a:cs typeface="Arial"/>
              </a:rPr>
              <a:t>Administration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(EMBA)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2050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dirty="0">
                <a:latin typeface="Arial"/>
                <a:cs typeface="Arial"/>
              </a:rPr>
              <a:t>International </a:t>
            </a: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Business </a:t>
            </a:r>
            <a:r>
              <a:rPr sz="1800" spc="15" dirty="0">
                <a:latin typeface="Arial"/>
                <a:cs typeface="Arial"/>
              </a:rPr>
              <a:t>Administration </a:t>
            </a:r>
            <a:r>
              <a:rPr sz="1800" spc="-30" dirty="0">
                <a:latin typeface="Arial"/>
                <a:cs typeface="Arial"/>
              </a:rPr>
              <a:t>(IMBA) </a:t>
            </a:r>
            <a:r>
              <a:rPr sz="1800" spc="-45" dirty="0">
                <a:latin typeface="Arial"/>
                <a:cs typeface="Arial"/>
              </a:rPr>
              <a:t>Dual</a:t>
            </a:r>
            <a:r>
              <a:rPr sz="1800" spc="-35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degree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Lucida Sans Unicode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sz="1800" spc="20" dirty="0">
                <a:solidFill>
                  <a:srgbClr val="A8B11D"/>
                </a:solidFill>
                <a:latin typeface="Lucida Sans"/>
                <a:cs typeface="Lucida Sans"/>
              </a:rPr>
              <a:t>MÁSTER</a:t>
            </a:r>
            <a:r>
              <a:rPr sz="1800" spc="-215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A8B11D"/>
                </a:solidFill>
                <a:latin typeface="Lucida Sans"/>
                <a:cs typeface="Lucida Sans"/>
              </a:rPr>
              <a:t>ESPECIALIZADOS</a:t>
            </a:r>
            <a:endParaRPr sz="1800">
              <a:latin typeface="Lucida Sans"/>
              <a:cs typeface="Lucida Sans"/>
            </a:endParaRPr>
          </a:p>
          <a:p>
            <a:pPr marL="142240" indent="-129539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Marketing </a:t>
            </a:r>
            <a:r>
              <a:rPr sz="1800" spc="-15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Commercial </a:t>
            </a:r>
            <a:r>
              <a:rPr sz="1800" dirty="0">
                <a:latin typeface="Arial"/>
                <a:cs typeface="Arial"/>
              </a:rPr>
              <a:t>Management </a:t>
            </a:r>
            <a:r>
              <a:rPr sz="1800" spc="-130" dirty="0">
                <a:latin typeface="Arial"/>
                <a:cs typeface="Arial"/>
              </a:rPr>
              <a:t>(GESCO)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Business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Administration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and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Marketing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(MADEM)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 in </a:t>
            </a:r>
            <a:r>
              <a:rPr sz="1800" spc="-30" dirty="0">
                <a:latin typeface="Arial"/>
                <a:cs typeface="Arial"/>
              </a:rPr>
              <a:t>Personnel </a:t>
            </a:r>
            <a:r>
              <a:rPr sz="1800" dirty="0">
                <a:latin typeface="Arial"/>
                <a:cs typeface="Arial"/>
              </a:rPr>
              <a:t>Management </a:t>
            </a:r>
            <a:r>
              <a:rPr sz="1800" spc="-15" dirty="0">
                <a:latin typeface="Arial"/>
                <a:cs typeface="Arial"/>
              </a:rPr>
              <a:t>and Organizational </a:t>
            </a:r>
            <a:r>
              <a:rPr sz="1800" spc="-25" dirty="0">
                <a:latin typeface="Arial"/>
                <a:cs typeface="Arial"/>
              </a:rPr>
              <a:t>Development</a:t>
            </a:r>
            <a:r>
              <a:rPr sz="1800" spc="-32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(DRHO)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dirty="0">
                <a:latin typeface="Arial"/>
                <a:cs typeface="Arial"/>
              </a:rPr>
              <a:t>in International </a:t>
            </a:r>
            <a:r>
              <a:rPr sz="1800" spc="-5" dirty="0">
                <a:latin typeface="Arial"/>
                <a:cs typeface="Arial"/>
              </a:rPr>
              <a:t>Commercial </a:t>
            </a:r>
            <a:r>
              <a:rPr sz="1800" dirty="0">
                <a:latin typeface="Arial"/>
                <a:cs typeface="Arial"/>
              </a:rPr>
              <a:t>Management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(MDCI)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5" dirty="0">
                <a:latin typeface="Arial"/>
                <a:cs typeface="Arial"/>
              </a:rPr>
              <a:t>Communications </a:t>
            </a:r>
            <a:r>
              <a:rPr sz="1800" dirty="0">
                <a:latin typeface="Arial"/>
                <a:cs typeface="Arial"/>
              </a:rPr>
              <a:t>Management </a:t>
            </a:r>
            <a:r>
              <a:rPr sz="1800" spc="-1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Publicity</a:t>
            </a:r>
            <a:r>
              <a:rPr sz="1800" spc="-34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(MPC)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25" dirty="0">
                <a:latin typeface="Arial"/>
                <a:cs typeface="Arial"/>
              </a:rPr>
              <a:t>Finance </a:t>
            </a:r>
            <a:r>
              <a:rPr sz="1800" dirty="0">
                <a:latin typeface="Arial"/>
                <a:cs typeface="Arial"/>
              </a:rPr>
              <a:t>Management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(MDF)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dirty="0">
                <a:latin typeface="Arial"/>
                <a:cs typeface="Arial"/>
              </a:rPr>
              <a:t>in Marketing Management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(MIM)</a:t>
            </a:r>
            <a:endParaRPr sz="1800">
              <a:latin typeface="Arial"/>
              <a:cs typeface="Arial"/>
            </a:endParaRPr>
          </a:p>
          <a:p>
            <a:pPr marL="141605" indent="-128905">
              <a:lnSpc>
                <a:spcPts val="1945"/>
              </a:lnSpc>
              <a:buChar char="•"/>
              <a:tabLst>
                <a:tab pos="142240" algn="l"/>
              </a:tabLst>
            </a:pPr>
            <a:r>
              <a:rPr sz="1800" spc="-50" dirty="0">
                <a:latin typeface="Lucida Sans Unicode"/>
                <a:cs typeface="Lucida Sans Unicode"/>
              </a:rPr>
              <a:t>Máster </a:t>
            </a:r>
            <a:r>
              <a:rPr sz="1800" spc="-100" dirty="0">
                <a:latin typeface="Lucida Sans Unicode"/>
                <a:cs typeface="Lucida Sans Unicode"/>
              </a:rPr>
              <a:t>en </a:t>
            </a:r>
            <a:r>
              <a:rPr sz="1800" spc="-90" dirty="0">
                <a:latin typeface="Lucida Sans Unicode"/>
                <a:cs typeface="Lucida Sans Unicode"/>
              </a:rPr>
              <a:t>Marketing </a:t>
            </a:r>
            <a:r>
              <a:rPr sz="1800" spc="-35" dirty="0">
                <a:latin typeface="Arial"/>
                <a:cs typeface="Arial"/>
              </a:rPr>
              <a:t>Science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(MMS)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10" dirty="0">
                <a:latin typeface="Arial"/>
                <a:cs typeface="Arial"/>
              </a:rPr>
              <a:t>Logistics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and </a:t>
            </a:r>
            <a:r>
              <a:rPr sz="1800" spc="-30" dirty="0">
                <a:latin typeface="Arial"/>
                <a:cs typeface="Arial"/>
              </a:rPr>
              <a:t>Supply </a:t>
            </a:r>
            <a:r>
              <a:rPr sz="1800" spc="-5" dirty="0">
                <a:latin typeface="Arial"/>
                <a:cs typeface="Arial"/>
              </a:rPr>
              <a:t>chain </a:t>
            </a:r>
            <a:r>
              <a:rPr sz="1800" spc="-100" dirty="0">
                <a:latin typeface="Arial"/>
                <a:cs typeface="Arial"/>
              </a:rPr>
              <a:t>(LOCS)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1945"/>
              </a:lnSpc>
              <a:buChar char="•"/>
              <a:tabLst>
                <a:tab pos="142240" algn="l"/>
              </a:tabLst>
            </a:pPr>
            <a:r>
              <a:rPr sz="1800" spc="-70" dirty="0">
                <a:latin typeface="Lucida Sans Unicode"/>
                <a:cs typeface="Lucida Sans Unicode"/>
              </a:rPr>
              <a:t>Master’s </a:t>
            </a:r>
            <a:r>
              <a:rPr sz="1800" dirty="0">
                <a:latin typeface="Arial"/>
                <a:cs typeface="Arial"/>
              </a:rPr>
              <a:t>in International </a:t>
            </a:r>
            <a:r>
              <a:rPr sz="1800" spc="-15" dirty="0">
                <a:latin typeface="Arial"/>
                <a:cs typeface="Arial"/>
              </a:rPr>
              <a:t>Fashion </a:t>
            </a:r>
            <a:r>
              <a:rPr sz="1800" dirty="0">
                <a:latin typeface="Arial"/>
                <a:cs typeface="Arial"/>
              </a:rPr>
              <a:t>Marketing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and </a:t>
            </a:r>
            <a:r>
              <a:rPr sz="1800" spc="-20" dirty="0">
                <a:latin typeface="Arial"/>
                <a:cs typeface="Arial"/>
              </a:rPr>
              <a:t>Luxury </a:t>
            </a:r>
            <a:r>
              <a:rPr sz="1800" spc="-15" dirty="0">
                <a:latin typeface="Arial"/>
                <a:cs typeface="Arial"/>
              </a:rPr>
              <a:t>(MM&amp;L)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2055"/>
              </a:lnSpc>
              <a:buChar char="•"/>
              <a:tabLst>
                <a:tab pos="142240" algn="l"/>
              </a:tabLst>
            </a:pPr>
            <a:r>
              <a:rPr sz="1800" spc="-70" dirty="0">
                <a:latin typeface="Lucida Sans Unicode"/>
                <a:cs typeface="Lucida Sans Unicode"/>
              </a:rPr>
              <a:t>Master’s</a:t>
            </a:r>
            <a:r>
              <a:rPr sz="1800" spc="-135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Arial"/>
                <a:cs typeface="Arial"/>
              </a:rPr>
              <a:t>in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Management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and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Sports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Marketing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(MDMD)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 smtClean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90300" y="8578545"/>
            <a:ext cx="1713991" cy="525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7598" y="11741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412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879" y="101473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61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7598" y="100203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5400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1792" y="101434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4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28480" y="8031695"/>
            <a:ext cx="2818130" cy="401320"/>
          </a:xfrm>
          <a:custGeom>
            <a:avLst/>
            <a:gdLst/>
            <a:ahLst/>
            <a:cxnLst/>
            <a:rect l="l" t="t" r="r" b="b"/>
            <a:pathLst>
              <a:path w="2818129" h="401320">
                <a:moveTo>
                  <a:pt x="0" y="400977"/>
                </a:moveTo>
                <a:lnTo>
                  <a:pt x="2817876" y="400977"/>
                </a:lnTo>
                <a:lnTo>
                  <a:pt x="2817876" y="0"/>
                </a:lnTo>
                <a:lnTo>
                  <a:pt x="0" y="0"/>
                </a:lnTo>
                <a:lnTo>
                  <a:pt x="0" y="400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1685" y="5772277"/>
            <a:ext cx="7576184" cy="314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sz="1800" spc="20" dirty="0">
                <a:solidFill>
                  <a:srgbClr val="A8B11D"/>
                </a:solidFill>
                <a:latin typeface="Lucida Sans"/>
                <a:cs typeface="Lucida Sans"/>
              </a:rPr>
              <a:t>MÁSTER</a:t>
            </a:r>
            <a:r>
              <a:rPr sz="1800" spc="-160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A8B11D"/>
                </a:solidFill>
                <a:latin typeface="Lucida Sans"/>
                <a:cs typeface="Lucida Sans"/>
              </a:rPr>
              <a:t>UNIVERSITARIOS</a:t>
            </a:r>
            <a:endParaRPr sz="1800">
              <a:latin typeface="Lucida Sans"/>
              <a:cs typeface="Lucida Sans"/>
            </a:endParaRPr>
          </a:p>
          <a:p>
            <a:pPr marL="178435" indent="-165735">
              <a:lnSpc>
                <a:spcPts val="1945"/>
              </a:lnSpc>
              <a:buChar char="•"/>
              <a:tabLst>
                <a:tab pos="142240" algn="l"/>
              </a:tabLst>
            </a:pPr>
            <a:r>
              <a:rPr sz="1800" spc="-80" dirty="0">
                <a:latin typeface="Lucida Sans Unicode"/>
                <a:cs typeface="Lucida Sans Unicode"/>
              </a:rPr>
              <a:t>University </a:t>
            </a:r>
            <a:r>
              <a:rPr sz="1800" spc="-70" dirty="0">
                <a:latin typeface="Lucida Sans Unicode"/>
                <a:cs typeface="Lucida Sans Unicode"/>
              </a:rPr>
              <a:t>Master’s </a:t>
            </a:r>
            <a:r>
              <a:rPr sz="1800" spc="-114" dirty="0">
                <a:latin typeface="Lucida Sans Unicode"/>
                <a:cs typeface="Lucida Sans Unicode"/>
              </a:rPr>
              <a:t>in </a:t>
            </a:r>
            <a:r>
              <a:rPr sz="1800" spc="-85" dirty="0">
                <a:latin typeface="Lucida Sans Unicode"/>
                <a:cs typeface="Lucida Sans Unicode"/>
              </a:rPr>
              <a:t>Commercial </a:t>
            </a:r>
            <a:r>
              <a:rPr sz="1800" dirty="0">
                <a:latin typeface="Arial"/>
                <a:cs typeface="Arial"/>
              </a:rPr>
              <a:t>Management </a:t>
            </a:r>
            <a:r>
              <a:rPr sz="1800" spc="-114" dirty="0">
                <a:latin typeface="Arial"/>
                <a:cs typeface="Arial"/>
              </a:rPr>
              <a:t>(OGC) </a:t>
            </a:r>
            <a:r>
              <a:rPr sz="1800" spc="-85" dirty="0">
                <a:latin typeface="Arial"/>
                <a:cs typeface="Arial"/>
              </a:rPr>
              <a:t>-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URJC</a:t>
            </a:r>
            <a:endParaRPr sz="1800">
              <a:latin typeface="Arial"/>
              <a:cs typeface="Arial"/>
            </a:endParaRPr>
          </a:p>
          <a:p>
            <a:pPr marL="178435" marR="882015" indent="-165735">
              <a:lnSpc>
                <a:spcPts val="1939"/>
              </a:lnSpc>
              <a:spcBef>
                <a:spcPts val="140"/>
              </a:spcBef>
              <a:buChar char="•"/>
              <a:tabLst>
                <a:tab pos="142240" algn="l"/>
              </a:tabLst>
            </a:pPr>
            <a:r>
              <a:rPr sz="1800" spc="-80" dirty="0">
                <a:latin typeface="Lucida Sans Unicode"/>
                <a:cs typeface="Lucida Sans Unicode"/>
              </a:rPr>
              <a:t>University </a:t>
            </a:r>
            <a:r>
              <a:rPr sz="1800" spc="-70" dirty="0">
                <a:latin typeface="Lucida Sans Unicode"/>
                <a:cs typeface="Lucida Sans Unicode"/>
              </a:rPr>
              <a:t>Master’s </a:t>
            </a:r>
            <a:r>
              <a:rPr sz="1800" spc="-114" dirty="0">
                <a:latin typeface="Lucida Sans Unicode"/>
                <a:cs typeface="Lucida Sans Unicode"/>
              </a:rPr>
              <a:t>in </a:t>
            </a:r>
            <a:r>
              <a:rPr sz="1800" spc="-75" dirty="0">
                <a:latin typeface="Lucida Sans Unicode"/>
                <a:cs typeface="Lucida Sans Unicode"/>
              </a:rPr>
              <a:t>Personnel Management </a:t>
            </a:r>
            <a:r>
              <a:rPr sz="1800" spc="-95" dirty="0">
                <a:latin typeface="Lucida Sans Unicode"/>
                <a:cs typeface="Lucida Sans Unicode"/>
              </a:rPr>
              <a:t>and</a:t>
            </a:r>
            <a:r>
              <a:rPr sz="1800" spc="-355" dirty="0">
                <a:latin typeface="Lucida Sans Unicode"/>
                <a:cs typeface="Lucida Sans Unicode"/>
              </a:rPr>
              <a:t> </a:t>
            </a:r>
            <a:r>
              <a:rPr sz="1800" spc="-15" dirty="0">
                <a:latin typeface="Arial"/>
                <a:cs typeface="Arial"/>
              </a:rPr>
              <a:t>Organizational  </a:t>
            </a:r>
            <a:r>
              <a:rPr sz="1800" spc="-25" dirty="0">
                <a:latin typeface="Arial"/>
                <a:cs typeface="Arial"/>
              </a:rPr>
              <a:t>Development </a:t>
            </a:r>
            <a:r>
              <a:rPr sz="1800" spc="-70" dirty="0">
                <a:latin typeface="Arial"/>
                <a:cs typeface="Arial"/>
              </a:rPr>
              <a:t>(MDPO) </a:t>
            </a:r>
            <a:r>
              <a:rPr sz="1800" spc="-85" dirty="0">
                <a:latin typeface="Arial"/>
                <a:cs typeface="Arial"/>
              </a:rPr>
              <a:t>- </a:t>
            </a:r>
            <a:r>
              <a:rPr sz="1800" spc="-65" dirty="0">
                <a:latin typeface="Arial"/>
                <a:cs typeface="Arial"/>
              </a:rPr>
              <a:t>URJC </a:t>
            </a:r>
            <a:r>
              <a:rPr sz="1800" spc="-20" dirty="0">
                <a:latin typeface="Arial"/>
                <a:cs typeface="Arial"/>
              </a:rPr>
              <a:t>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UMH</a:t>
            </a:r>
            <a:endParaRPr sz="1800">
              <a:latin typeface="Arial"/>
              <a:cs typeface="Arial"/>
            </a:endParaRPr>
          </a:p>
          <a:p>
            <a:pPr marL="178435" marR="1158240" indent="-165735">
              <a:lnSpc>
                <a:spcPts val="1939"/>
              </a:lnSpc>
              <a:spcBef>
                <a:spcPts val="5"/>
              </a:spcBef>
              <a:buChar char="•"/>
              <a:tabLst>
                <a:tab pos="142240" algn="l"/>
              </a:tabLst>
            </a:pPr>
            <a:r>
              <a:rPr sz="1800" spc="-80" dirty="0">
                <a:latin typeface="Lucida Sans Unicode"/>
                <a:cs typeface="Lucida Sans Unicode"/>
              </a:rPr>
              <a:t>University </a:t>
            </a:r>
            <a:r>
              <a:rPr sz="1800" spc="-70" dirty="0">
                <a:latin typeface="Lucida Sans Unicode"/>
                <a:cs typeface="Lucida Sans Unicode"/>
              </a:rPr>
              <a:t>Master’s </a:t>
            </a:r>
            <a:r>
              <a:rPr sz="1800" spc="-114" dirty="0">
                <a:latin typeface="Lucida Sans Unicode"/>
                <a:cs typeface="Lucida Sans Unicode"/>
              </a:rPr>
              <a:t>in </a:t>
            </a:r>
            <a:r>
              <a:rPr sz="1800" spc="-85" dirty="0">
                <a:latin typeface="Lucida Sans Unicode"/>
                <a:cs typeface="Lucida Sans Unicode"/>
              </a:rPr>
              <a:t>Communications </a:t>
            </a:r>
            <a:r>
              <a:rPr sz="1800" dirty="0">
                <a:latin typeface="Arial"/>
                <a:cs typeface="Arial"/>
              </a:rPr>
              <a:t>Management </a:t>
            </a:r>
            <a:r>
              <a:rPr sz="1800" spc="-15" dirty="0">
                <a:latin typeface="Arial"/>
                <a:cs typeface="Arial"/>
              </a:rPr>
              <a:t>and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New  </a:t>
            </a:r>
            <a:r>
              <a:rPr sz="1800" spc="-15" dirty="0">
                <a:latin typeface="Arial"/>
                <a:cs typeface="Arial"/>
              </a:rPr>
              <a:t>Technologies </a:t>
            </a:r>
            <a:r>
              <a:rPr sz="1800" spc="-70" dirty="0">
                <a:latin typeface="Arial"/>
                <a:cs typeface="Arial"/>
              </a:rPr>
              <a:t>(DCNT) </a:t>
            </a:r>
            <a:r>
              <a:rPr sz="1800" spc="340" dirty="0">
                <a:latin typeface="Lucida Sans Unicode"/>
                <a:cs typeface="Lucida Sans Unicode"/>
              </a:rPr>
              <a:t>–</a:t>
            </a:r>
            <a:r>
              <a:rPr sz="1800" spc="-220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Arial"/>
                <a:cs typeface="Arial"/>
              </a:rPr>
              <a:t>URJC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1914"/>
              </a:lnSpc>
              <a:buChar char="•"/>
              <a:tabLst>
                <a:tab pos="142240" algn="l"/>
              </a:tabLst>
            </a:pPr>
            <a:r>
              <a:rPr sz="1800" spc="-80" dirty="0">
                <a:latin typeface="Lucida Sans Unicode"/>
                <a:cs typeface="Lucida Sans Unicode"/>
              </a:rPr>
              <a:t>University</a:t>
            </a:r>
            <a:r>
              <a:rPr sz="1800" spc="-120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Master’s</a:t>
            </a:r>
            <a:r>
              <a:rPr sz="1800" spc="-140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in</a:t>
            </a:r>
            <a:r>
              <a:rPr sz="1800" spc="-1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Arial"/>
                <a:cs typeface="Arial"/>
              </a:rPr>
              <a:t>Marketing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and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Digital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Management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(MMGD)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340" dirty="0">
                <a:latin typeface="Lucida Sans Unicode"/>
                <a:cs typeface="Lucida Sans Unicode"/>
              </a:rPr>
              <a:t>–</a:t>
            </a:r>
            <a:r>
              <a:rPr sz="1800" spc="-13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Arial"/>
                <a:cs typeface="Arial"/>
              </a:rPr>
              <a:t>UMH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spcBef>
                <a:spcPts val="900"/>
              </a:spcBef>
            </a:pPr>
            <a:r>
              <a:rPr sz="1800" spc="20" dirty="0">
                <a:solidFill>
                  <a:srgbClr val="A8B11D"/>
                </a:solidFill>
                <a:latin typeface="Lucida Sans"/>
                <a:cs typeface="Lucida Sans"/>
              </a:rPr>
              <a:t>MÁSTER </a:t>
            </a:r>
            <a:r>
              <a:rPr sz="1800" spc="5" dirty="0">
                <a:solidFill>
                  <a:srgbClr val="A8B11D"/>
                </a:solidFill>
                <a:latin typeface="Lucida Sans"/>
                <a:cs typeface="Lucida Sans"/>
              </a:rPr>
              <a:t>EN</a:t>
            </a:r>
            <a:r>
              <a:rPr sz="1800" spc="-375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65" dirty="0">
                <a:solidFill>
                  <a:srgbClr val="A8B11D"/>
                </a:solidFill>
                <a:latin typeface="Lucida Sans"/>
                <a:cs typeface="Lucida Sans"/>
              </a:rPr>
              <a:t>ECONOMÍA DIGITAL</a:t>
            </a:r>
            <a:endParaRPr sz="1800">
              <a:latin typeface="Lucida Sans"/>
              <a:cs typeface="Lucida Sans"/>
            </a:endParaRPr>
          </a:p>
          <a:p>
            <a:pPr marL="142240" indent="-129539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spc="-10" dirty="0">
                <a:latin typeface="Arial"/>
                <a:cs typeface="Arial"/>
              </a:rPr>
              <a:t>In Digital </a:t>
            </a:r>
            <a:r>
              <a:rPr sz="1800" spc="-20" dirty="0">
                <a:latin typeface="Arial"/>
                <a:cs typeface="Arial"/>
              </a:rPr>
              <a:t>Business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(MDB)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spc="-10" dirty="0">
                <a:latin typeface="Arial"/>
                <a:cs typeface="Arial"/>
              </a:rPr>
              <a:t>In Digital </a:t>
            </a:r>
            <a:r>
              <a:rPr sz="1800" dirty="0">
                <a:latin typeface="Arial"/>
                <a:cs typeface="Arial"/>
              </a:rPr>
              <a:t>Marketing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(MMD)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spc="-10" dirty="0">
                <a:latin typeface="Arial"/>
                <a:cs typeface="Arial"/>
              </a:rPr>
              <a:t>In Digital </a:t>
            </a:r>
            <a:r>
              <a:rPr sz="1800" spc="-5" dirty="0">
                <a:latin typeface="Arial"/>
                <a:cs typeface="Arial"/>
              </a:rPr>
              <a:t>Customer </a:t>
            </a:r>
            <a:r>
              <a:rPr sz="1800" dirty="0">
                <a:latin typeface="Arial"/>
                <a:cs typeface="Arial"/>
              </a:rPr>
              <a:t>Management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(MICEMD)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2050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Skills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Digital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Economy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(on-line)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(MOCED)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94595" y="8027161"/>
            <a:ext cx="243395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latin typeface="Calibri"/>
                <a:cs typeface="Calibri"/>
                <a:hlinkClick r:id="rId4"/>
              </a:rPr>
              <a:t>www.esic.edu/</a:t>
            </a:r>
            <a:r>
              <a:rPr sz="2000" spc="-70" dirty="0">
                <a:solidFill>
                  <a:srgbClr val="A8B11D"/>
                </a:solidFill>
                <a:latin typeface="Calibri"/>
                <a:cs typeface="Calibri"/>
                <a:hlinkClick r:id="rId4"/>
              </a:rPr>
              <a:t>post</a:t>
            </a:r>
            <a:r>
              <a:rPr sz="2000" b="1" spc="-70" dirty="0">
                <a:solidFill>
                  <a:srgbClr val="A8B11D"/>
                </a:solidFill>
                <a:latin typeface="Arial Narrow"/>
                <a:cs typeface="Arial Narrow"/>
                <a:hlinkClick r:id="rId4"/>
              </a:rPr>
              <a:t>grado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04"/>
              </a:lnSpc>
            </a:pPr>
            <a:r>
              <a:rPr spc="-145" dirty="0">
                <a:solidFill>
                  <a:srgbClr val="A8B11D"/>
                </a:solidFill>
                <a:latin typeface="Arial"/>
                <a:cs typeface="Arial"/>
              </a:rPr>
              <a:t>POSTGRADUATE</a:t>
            </a:r>
            <a:r>
              <a:rPr spc="-110" dirty="0">
                <a:solidFill>
                  <a:srgbClr val="A8B11D"/>
                </a:solidFill>
                <a:latin typeface="Arial"/>
                <a:cs typeface="Arial"/>
              </a:rPr>
              <a:t> </a:t>
            </a:r>
            <a:r>
              <a:rPr spc="-250" dirty="0">
                <a:solidFill>
                  <a:srgbClr val="A8B11D"/>
                </a:solidFill>
                <a:latin typeface="Arial"/>
                <a:cs typeface="Arial"/>
              </a:rPr>
              <a:t>DEGREES</a:t>
            </a:r>
          </a:p>
        </p:txBody>
      </p:sp>
      <p:sp>
        <p:nvSpPr>
          <p:cNvPr id="17" name="object 17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8700" y="0"/>
            <a:ext cx="4355591" cy="975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7918" y="1611502"/>
            <a:ext cx="7874000" cy="192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160"/>
              </a:lnSpc>
            </a:pPr>
            <a:r>
              <a:rPr sz="1900" i="1" spc="-100" dirty="0">
                <a:latin typeface="Arial"/>
                <a:cs typeface="Arial"/>
              </a:rPr>
              <a:t>You </a:t>
            </a:r>
            <a:r>
              <a:rPr sz="1900" i="1" spc="-10" dirty="0">
                <a:latin typeface="Arial"/>
                <a:cs typeface="Arial"/>
              </a:rPr>
              <a:t>will </a:t>
            </a:r>
            <a:r>
              <a:rPr sz="1900" i="1" spc="-60" dirty="0">
                <a:latin typeface="Arial"/>
                <a:cs typeface="Arial"/>
              </a:rPr>
              <a:t>study, </a:t>
            </a:r>
            <a:r>
              <a:rPr sz="1900" i="1" spc="-40" dirty="0">
                <a:latin typeface="Arial"/>
                <a:cs typeface="Arial"/>
              </a:rPr>
              <a:t>in </a:t>
            </a:r>
            <a:r>
              <a:rPr sz="1900" i="1" spc="-55" dirty="0">
                <a:latin typeface="Arial"/>
                <a:cs typeface="Arial"/>
              </a:rPr>
              <a:t>whole </a:t>
            </a:r>
            <a:r>
              <a:rPr sz="1900" i="1" spc="-45" dirty="0">
                <a:latin typeface="Arial"/>
                <a:cs typeface="Arial"/>
              </a:rPr>
              <a:t>or </a:t>
            </a:r>
            <a:r>
              <a:rPr sz="1900" i="1" spc="-30" dirty="0">
                <a:latin typeface="Arial"/>
                <a:cs typeface="Arial"/>
              </a:rPr>
              <a:t>in </a:t>
            </a:r>
            <a:r>
              <a:rPr sz="1900" i="1" spc="-60" dirty="0">
                <a:latin typeface="Arial"/>
                <a:cs typeface="Arial"/>
              </a:rPr>
              <a:t>part, </a:t>
            </a:r>
            <a:r>
              <a:rPr sz="1900" i="1" spc="-40" dirty="0">
                <a:latin typeface="Arial"/>
                <a:cs typeface="Arial"/>
              </a:rPr>
              <a:t>in </a:t>
            </a:r>
            <a:r>
              <a:rPr sz="1900" i="1" spc="-85" dirty="0">
                <a:latin typeface="Arial"/>
                <a:cs typeface="Arial"/>
              </a:rPr>
              <a:t>English, </a:t>
            </a:r>
            <a:r>
              <a:rPr sz="1900" i="1" spc="-40" dirty="0">
                <a:latin typeface="Arial"/>
                <a:cs typeface="Arial"/>
              </a:rPr>
              <a:t>including </a:t>
            </a:r>
            <a:r>
              <a:rPr sz="1900" i="1" spc="-90" dirty="0">
                <a:latin typeface="Arial"/>
                <a:cs typeface="Arial"/>
              </a:rPr>
              <a:t>a </a:t>
            </a:r>
            <a:r>
              <a:rPr sz="1900" i="1" spc="-35" dirty="0">
                <a:latin typeface="Arial"/>
                <a:cs typeface="Arial"/>
              </a:rPr>
              <a:t>stay </a:t>
            </a:r>
            <a:r>
              <a:rPr sz="1900" i="1" spc="-70" dirty="0">
                <a:latin typeface="Arial"/>
                <a:cs typeface="Arial"/>
              </a:rPr>
              <a:t>abroad. </a:t>
            </a:r>
            <a:r>
              <a:rPr sz="1900" i="1" spc="-165" dirty="0">
                <a:latin typeface="Arial"/>
                <a:cs typeface="Arial"/>
              </a:rPr>
              <a:t>We  </a:t>
            </a:r>
            <a:r>
              <a:rPr sz="1900" i="1" spc="-65" dirty="0">
                <a:latin typeface="Arial"/>
                <a:cs typeface="Arial"/>
              </a:rPr>
              <a:t>provide </a:t>
            </a:r>
            <a:r>
              <a:rPr sz="1900" i="1" spc="-75" dirty="0">
                <a:latin typeface="Arial"/>
                <a:cs typeface="Arial"/>
              </a:rPr>
              <a:t>an </a:t>
            </a:r>
            <a:r>
              <a:rPr sz="1900" i="1" spc="-35" dirty="0">
                <a:latin typeface="Arial"/>
                <a:cs typeface="Arial"/>
              </a:rPr>
              <a:t>opportunity </a:t>
            </a:r>
            <a:r>
              <a:rPr sz="1900" i="1" spc="5" dirty="0">
                <a:latin typeface="Arial"/>
                <a:cs typeface="Arial"/>
              </a:rPr>
              <a:t>to </a:t>
            </a:r>
            <a:r>
              <a:rPr sz="1900" i="1" spc="-20" dirty="0">
                <a:latin typeface="Arial"/>
                <a:cs typeface="Arial"/>
              </a:rPr>
              <a:t>function </a:t>
            </a:r>
            <a:r>
              <a:rPr sz="1900" i="1" spc="-40" dirty="0">
                <a:latin typeface="Arial"/>
                <a:cs typeface="Arial"/>
              </a:rPr>
              <a:t>in </a:t>
            </a:r>
            <a:r>
              <a:rPr sz="1900" i="1" spc="-90" dirty="0">
                <a:latin typeface="Arial"/>
                <a:cs typeface="Arial"/>
              </a:rPr>
              <a:t>a </a:t>
            </a:r>
            <a:r>
              <a:rPr sz="1900" i="1" spc="-15" dirty="0">
                <a:latin typeface="Arial"/>
                <a:cs typeface="Arial"/>
              </a:rPr>
              <a:t>multicultural </a:t>
            </a:r>
            <a:r>
              <a:rPr sz="1900" i="1" spc="-50" dirty="0">
                <a:latin typeface="Arial"/>
                <a:cs typeface="Arial"/>
              </a:rPr>
              <a:t>environment </a:t>
            </a:r>
            <a:r>
              <a:rPr sz="1900" i="1" spc="-5" dirty="0">
                <a:latin typeface="Arial"/>
                <a:cs typeface="Arial"/>
              </a:rPr>
              <a:t>that  </a:t>
            </a:r>
            <a:r>
              <a:rPr sz="1900" i="1" spc="-40" dirty="0">
                <a:latin typeface="Arial"/>
                <a:cs typeface="Arial"/>
              </a:rPr>
              <a:t>promotes </a:t>
            </a:r>
            <a:r>
              <a:rPr sz="1900" i="1" spc="-45" dirty="0">
                <a:latin typeface="Arial"/>
                <a:cs typeface="Arial"/>
              </a:rPr>
              <a:t>employability </a:t>
            </a:r>
            <a:r>
              <a:rPr sz="1900" i="1" spc="-60" dirty="0">
                <a:latin typeface="Arial"/>
                <a:cs typeface="Arial"/>
              </a:rPr>
              <a:t>on </a:t>
            </a:r>
            <a:r>
              <a:rPr sz="1900" i="1" spc="-75" dirty="0">
                <a:latin typeface="Arial"/>
                <a:cs typeface="Arial"/>
              </a:rPr>
              <a:t>an </a:t>
            </a:r>
            <a:r>
              <a:rPr sz="1900" i="1" spc="-40" dirty="0">
                <a:latin typeface="Arial"/>
                <a:cs typeface="Arial"/>
              </a:rPr>
              <a:t>international</a:t>
            </a:r>
            <a:r>
              <a:rPr sz="1900" i="1" spc="-204" dirty="0">
                <a:latin typeface="Arial"/>
                <a:cs typeface="Arial"/>
              </a:rPr>
              <a:t> </a:t>
            </a:r>
            <a:r>
              <a:rPr sz="1900" i="1" spc="-80" dirty="0">
                <a:latin typeface="Arial"/>
                <a:cs typeface="Arial"/>
              </a:rPr>
              <a:t>level.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spc="-45" dirty="0">
                <a:solidFill>
                  <a:srgbClr val="A8B11D"/>
                </a:solidFill>
                <a:latin typeface="Lucida Sans"/>
                <a:cs typeface="Lucida Sans"/>
              </a:rPr>
              <a:t>INTERNATIONAL </a:t>
            </a:r>
            <a:r>
              <a:rPr sz="1800" spc="20" dirty="0">
                <a:solidFill>
                  <a:srgbClr val="A8B11D"/>
                </a:solidFill>
                <a:latin typeface="Lucida Sans"/>
                <a:cs typeface="Lucida Sans"/>
              </a:rPr>
              <a:t>MBA</a:t>
            </a:r>
            <a:r>
              <a:rPr sz="1800" spc="-285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25" dirty="0">
                <a:solidFill>
                  <a:srgbClr val="A8B11D"/>
                </a:solidFill>
                <a:latin typeface="Lucida Sans"/>
                <a:cs typeface="Lucida Sans"/>
              </a:rPr>
              <a:t>[IMBA]</a:t>
            </a:r>
            <a:endParaRPr sz="1800">
              <a:latin typeface="Lucida Sans"/>
              <a:cs typeface="Lucida Sans"/>
            </a:endParaRPr>
          </a:p>
          <a:p>
            <a:pPr marL="141605" indent="-128905" algn="just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sz="1800" spc="-110" dirty="0">
                <a:latin typeface="Lucida Sans Unicode"/>
                <a:cs typeface="Lucida Sans Unicode"/>
              </a:rPr>
              <a:t>Dual </a:t>
            </a:r>
            <a:r>
              <a:rPr sz="1800" spc="-10" dirty="0">
                <a:latin typeface="Lucida Sans Unicode"/>
                <a:cs typeface="Lucida Sans Unicode"/>
              </a:rPr>
              <a:t>MBA </a:t>
            </a:r>
            <a:r>
              <a:rPr sz="1800" spc="-110" dirty="0">
                <a:latin typeface="Lucida Sans Unicode"/>
                <a:cs typeface="Lucida Sans Unicode"/>
              </a:rPr>
              <a:t>Degree </a:t>
            </a:r>
            <a:r>
              <a:rPr sz="1800" spc="-100" dirty="0">
                <a:latin typeface="Arial"/>
                <a:cs typeface="Arial"/>
              </a:rPr>
              <a:t>ESIC-SISU. </a:t>
            </a:r>
            <a:r>
              <a:rPr sz="1800" spc="-45" dirty="0">
                <a:latin typeface="Arial"/>
                <a:cs typeface="Arial"/>
              </a:rPr>
              <a:t>Europe </a:t>
            </a:r>
            <a:r>
              <a:rPr sz="1800" spc="-95" dirty="0">
                <a:latin typeface="Arial"/>
                <a:cs typeface="Arial"/>
              </a:rPr>
              <a:t>&amp;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China.</a:t>
            </a:r>
            <a:endParaRPr sz="1800">
              <a:latin typeface="Arial"/>
              <a:cs typeface="Arial"/>
            </a:endParaRPr>
          </a:p>
          <a:p>
            <a:pPr marL="141605" indent="-128905" algn="just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sz="1800" spc="-75" dirty="0">
                <a:latin typeface="Lucida Sans Unicode"/>
                <a:cs typeface="Lucida Sans Unicode"/>
              </a:rPr>
              <a:t>1st </a:t>
            </a:r>
            <a:r>
              <a:rPr sz="1800" spc="-100" dirty="0">
                <a:latin typeface="Lucida Sans Unicode"/>
                <a:cs typeface="Lucida Sans Unicode"/>
              </a:rPr>
              <a:t>position </a:t>
            </a:r>
            <a:r>
              <a:rPr sz="1800" spc="-114" dirty="0">
                <a:latin typeface="Lucida Sans Unicode"/>
                <a:cs typeface="Lucida Sans Unicode"/>
              </a:rPr>
              <a:t>in </a:t>
            </a:r>
            <a:r>
              <a:rPr sz="1800" spc="-85" dirty="0">
                <a:latin typeface="Lucida Sans Unicode"/>
                <a:cs typeface="Lucida Sans Unicode"/>
              </a:rPr>
              <a:t>Employability </a:t>
            </a:r>
            <a:r>
              <a:rPr sz="1800" spc="-95" dirty="0">
                <a:latin typeface="Lucida Sans Unicode"/>
                <a:cs typeface="Lucida Sans Unicode"/>
              </a:rPr>
              <a:t>and </a:t>
            </a:r>
            <a:r>
              <a:rPr sz="1800" spc="-65" dirty="0">
                <a:latin typeface="Lucida Sans Unicode"/>
                <a:cs typeface="Lucida Sans Unicode"/>
              </a:rPr>
              <a:t>Shortest </a:t>
            </a:r>
            <a:r>
              <a:rPr sz="1800" spc="-45" dirty="0">
                <a:latin typeface="Lucida Sans Unicode"/>
                <a:cs typeface="Lucida Sans Unicode"/>
              </a:rPr>
              <a:t>Payback </a:t>
            </a:r>
            <a:r>
              <a:rPr sz="1800" spc="-75" dirty="0">
                <a:latin typeface="Lucida Sans Unicode"/>
                <a:cs typeface="Lucida Sans Unicode"/>
              </a:rPr>
              <a:t>Period</a:t>
            </a:r>
            <a:r>
              <a:rPr sz="1800" spc="-420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in </a:t>
            </a:r>
            <a:r>
              <a:rPr sz="1800" spc="-85" dirty="0">
                <a:latin typeface="Lucida Sans Unicode"/>
                <a:cs typeface="Lucida Sans Unicode"/>
              </a:rPr>
              <a:t>Europe</a:t>
            </a:r>
            <a:r>
              <a:rPr sz="1800" spc="-8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918" y="4346194"/>
            <a:ext cx="7808595" cy="2757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" dirty="0">
                <a:solidFill>
                  <a:srgbClr val="A8B11D"/>
                </a:solidFill>
                <a:latin typeface="Lucida Sans"/>
                <a:cs typeface="Lucida Sans"/>
              </a:rPr>
              <a:t>MASTER</a:t>
            </a:r>
            <a:r>
              <a:rPr sz="1800" spc="-135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30" dirty="0">
                <a:solidFill>
                  <a:srgbClr val="A8B11D"/>
                </a:solidFill>
                <a:latin typeface="Lucida Sans"/>
                <a:cs typeface="Lucida Sans"/>
              </a:rPr>
              <a:t>IN</a:t>
            </a:r>
            <a:r>
              <a:rPr sz="1800" spc="-130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20" dirty="0">
                <a:solidFill>
                  <a:srgbClr val="A8B11D"/>
                </a:solidFill>
                <a:latin typeface="Lucida Sans"/>
                <a:cs typeface="Lucida Sans"/>
              </a:rPr>
              <a:t>MARKETING</a:t>
            </a:r>
            <a:r>
              <a:rPr sz="1800" spc="-160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30" dirty="0">
                <a:solidFill>
                  <a:srgbClr val="A8B11D"/>
                </a:solidFill>
                <a:latin typeface="Lucida Sans"/>
                <a:cs typeface="Lucida Sans"/>
              </a:rPr>
              <a:t>MANAGEMENT</a:t>
            </a:r>
            <a:r>
              <a:rPr sz="1800" spc="-155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35" dirty="0">
                <a:solidFill>
                  <a:srgbClr val="A8B11D"/>
                </a:solidFill>
                <a:latin typeface="Lucida Sans"/>
                <a:cs typeface="Lucida Sans"/>
              </a:rPr>
              <a:t>[MIM]</a:t>
            </a:r>
            <a:endParaRPr sz="1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Two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unique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options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to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strengthen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the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participants´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professional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development.</a:t>
            </a:r>
            <a:endParaRPr sz="18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-50" dirty="0">
                <a:latin typeface="Arial"/>
                <a:cs typeface="Arial"/>
              </a:rPr>
              <a:t>Level </a:t>
            </a:r>
            <a:r>
              <a:rPr sz="1800" spc="-5" dirty="0">
                <a:latin typeface="Arial"/>
                <a:cs typeface="Arial"/>
              </a:rPr>
              <a:t>7 </a:t>
            </a:r>
            <a:r>
              <a:rPr sz="1800" spc="-30" dirty="0">
                <a:latin typeface="Arial"/>
                <a:cs typeface="Arial"/>
              </a:rPr>
              <a:t>Chartered </a:t>
            </a:r>
            <a:r>
              <a:rPr sz="1800" spc="-5" dirty="0">
                <a:latin typeface="Arial"/>
                <a:cs typeface="Arial"/>
              </a:rPr>
              <a:t>Postgraduate </a:t>
            </a:r>
            <a:r>
              <a:rPr sz="1800" spc="-15" dirty="0">
                <a:latin typeface="Arial"/>
                <a:cs typeface="Arial"/>
              </a:rPr>
              <a:t>Diploma </a:t>
            </a:r>
            <a:r>
              <a:rPr sz="1800" spc="45" dirty="0">
                <a:latin typeface="Arial"/>
                <a:cs typeface="Arial"/>
              </a:rPr>
              <a:t>from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CIM.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dirty="0">
                <a:latin typeface="Arial"/>
                <a:cs typeface="Arial"/>
              </a:rPr>
              <a:t>International </a:t>
            </a:r>
            <a:r>
              <a:rPr sz="1800" spc="-20" dirty="0">
                <a:latin typeface="Arial"/>
                <a:cs typeface="Arial"/>
              </a:rPr>
              <a:t>Business </a:t>
            </a:r>
            <a:r>
              <a:rPr sz="1800" spc="-45" dirty="0">
                <a:latin typeface="Arial"/>
                <a:cs typeface="Arial"/>
              </a:rPr>
              <a:t>Experience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China.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Lucida Sans Unicode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20" dirty="0">
                <a:solidFill>
                  <a:srgbClr val="A8B11D"/>
                </a:solidFill>
                <a:latin typeface="Lucida Sans"/>
                <a:cs typeface="Lucida Sans"/>
              </a:rPr>
              <a:t>MASTER</a:t>
            </a:r>
            <a:r>
              <a:rPr sz="1800" spc="-135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30" dirty="0">
                <a:solidFill>
                  <a:srgbClr val="A8B11D"/>
                </a:solidFill>
                <a:latin typeface="Lucida Sans"/>
                <a:cs typeface="Lucida Sans"/>
              </a:rPr>
              <a:t>IN</a:t>
            </a:r>
            <a:r>
              <a:rPr sz="1800" spc="-130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45" dirty="0">
                <a:solidFill>
                  <a:srgbClr val="A8B11D"/>
                </a:solidFill>
                <a:latin typeface="Lucida Sans"/>
                <a:cs typeface="Lucida Sans"/>
              </a:rPr>
              <a:t>INTERNATIONAL</a:t>
            </a:r>
            <a:r>
              <a:rPr sz="1800" spc="-155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45" dirty="0">
                <a:solidFill>
                  <a:srgbClr val="A8B11D"/>
                </a:solidFill>
                <a:latin typeface="Lucida Sans"/>
                <a:cs typeface="Lucida Sans"/>
              </a:rPr>
              <a:t>TRADE</a:t>
            </a:r>
            <a:r>
              <a:rPr sz="1800" spc="-145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30" dirty="0">
                <a:solidFill>
                  <a:srgbClr val="A8B11D"/>
                </a:solidFill>
                <a:latin typeface="Lucida Sans"/>
                <a:cs typeface="Lucida Sans"/>
              </a:rPr>
              <a:t>MANAGEMENT</a:t>
            </a:r>
            <a:r>
              <a:rPr sz="1800" spc="-155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75" dirty="0">
                <a:solidFill>
                  <a:srgbClr val="A8B11D"/>
                </a:solidFill>
                <a:latin typeface="Lucida Sans"/>
                <a:cs typeface="Lucida Sans"/>
              </a:rPr>
              <a:t>[MDCI]</a:t>
            </a:r>
            <a:endParaRPr sz="1800">
              <a:latin typeface="Lucida Sans"/>
              <a:cs typeface="Lucida Sans"/>
            </a:endParaRPr>
          </a:p>
          <a:p>
            <a:pPr marL="141605" indent="-128905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sz="1800" spc="-110" dirty="0">
                <a:latin typeface="Lucida Sans Unicode"/>
                <a:cs typeface="Lucida Sans Unicode"/>
              </a:rPr>
              <a:t>Optional </a:t>
            </a:r>
            <a:r>
              <a:rPr sz="1800" spc="-85" dirty="0">
                <a:latin typeface="Lucida Sans Unicode"/>
                <a:cs typeface="Lucida Sans Unicode"/>
              </a:rPr>
              <a:t>study </a:t>
            </a:r>
            <a:r>
              <a:rPr sz="1800" spc="-90" dirty="0">
                <a:latin typeface="Lucida Sans Unicode"/>
                <a:cs typeface="Lucida Sans Unicode"/>
              </a:rPr>
              <a:t>tours </a:t>
            </a:r>
            <a:r>
              <a:rPr sz="1800" spc="-150" dirty="0">
                <a:latin typeface="Lucida Sans Unicode"/>
                <a:cs typeface="Lucida Sans Unicode"/>
              </a:rPr>
              <a:t>&amp; </a:t>
            </a:r>
            <a:r>
              <a:rPr sz="1800" spc="-120" dirty="0">
                <a:latin typeface="Lucida Sans Unicode"/>
                <a:cs typeface="Lucida Sans Unicode"/>
              </a:rPr>
              <a:t>double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degrees.</a:t>
            </a:r>
            <a:endParaRPr sz="1800">
              <a:latin typeface="Lucida Sans Unicode"/>
              <a:cs typeface="Lucida Sans Unicode"/>
            </a:endParaRPr>
          </a:p>
          <a:p>
            <a:pPr marL="123825" marR="916305" indent="-111125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sz="1800" spc="-90" dirty="0">
                <a:latin typeface="Lucida Sans Unicode"/>
                <a:cs typeface="Lucida Sans Unicode"/>
              </a:rPr>
              <a:t>Awarded </a:t>
            </a:r>
            <a:r>
              <a:rPr sz="1800" spc="-80" dirty="0">
                <a:latin typeface="Lucida Sans Unicode"/>
                <a:cs typeface="Lucida Sans Unicode"/>
              </a:rPr>
              <a:t>1st </a:t>
            </a:r>
            <a:r>
              <a:rPr sz="1800" spc="-15" dirty="0">
                <a:latin typeface="Lucida Sans Unicode"/>
                <a:cs typeface="Lucida Sans Unicode"/>
              </a:rPr>
              <a:t>Place </a:t>
            </a:r>
            <a:r>
              <a:rPr sz="1800" spc="-114" dirty="0">
                <a:latin typeface="Lucida Sans Unicode"/>
                <a:cs typeface="Lucida Sans Unicode"/>
              </a:rPr>
              <a:t>in </a:t>
            </a:r>
            <a:r>
              <a:rPr sz="1800" spc="-90" dirty="0">
                <a:latin typeface="Lucida Sans Unicode"/>
                <a:cs typeface="Lucida Sans Unicode"/>
              </a:rPr>
              <a:t>the Ranking </a:t>
            </a:r>
            <a:r>
              <a:rPr sz="1800" spc="-110" dirty="0">
                <a:latin typeface="Lucida Sans Unicode"/>
                <a:cs typeface="Lucida Sans Unicode"/>
              </a:rPr>
              <a:t>for </a:t>
            </a:r>
            <a:r>
              <a:rPr sz="1800" spc="-80" dirty="0">
                <a:latin typeface="Lucida Sans Unicode"/>
                <a:cs typeface="Lucida Sans Unicode"/>
              </a:rPr>
              <a:t>National </a:t>
            </a:r>
            <a:r>
              <a:rPr sz="1800" spc="-40" dirty="0">
                <a:latin typeface="Lucida Sans Unicode"/>
                <a:cs typeface="Lucida Sans Unicode"/>
              </a:rPr>
              <a:t>Master</a:t>
            </a:r>
            <a:r>
              <a:rPr sz="1800" spc="-40" dirty="0">
                <a:latin typeface="Arial"/>
                <a:cs typeface="Arial"/>
              </a:rPr>
              <a:t>´s </a:t>
            </a:r>
            <a:r>
              <a:rPr sz="1800" spc="-35" dirty="0">
                <a:latin typeface="Arial"/>
                <a:cs typeface="Arial"/>
              </a:rPr>
              <a:t>degrees  </a:t>
            </a:r>
            <a:r>
              <a:rPr sz="1800" spc="-15" dirty="0">
                <a:latin typeface="Arial"/>
                <a:cs typeface="Arial"/>
              </a:rPr>
              <a:t>specialised </a:t>
            </a:r>
            <a:r>
              <a:rPr sz="1800" spc="-114" dirty="0">
                <a:latin typeface="Lucida Sans Unicode"/>
                <a:cs typeface="Lucida Sans Unicode"/>
              </a:rPr>
              <a:t>in </a:t>
            </a:r>
            <a:r>
              <a:rPr sz="1800" spc="-90" dirty="0">
                <a:latin typeface="Lucida Sans Unicode"/>
                <a:cs typeface="Lucida Sans Unicode"/>
              </a:rPr>
              <a:t>International Trade </a:t>
            </a:r>
            <a:r>
              <a:rPr sz="1800" spc="-75" dirty="0">
                <a:latin typeface="Lucida Sans Unicode"/>
                <a:cs typeface="Lucida Sans Unicode"/>
              </a:rPr>
              <a:t>Management </a:t>
            </a:r>
            <a:r>
              <a:rPr sz="1800" spc="-105" dirty="0">
                <a:latin typeface="Lucida Sans Unicode"/>
                <a:cs typeface="Lucida Sans Unicode"/>
              </a:rPr>
              <a:t>by </a:t>
            </a:r>
            <a:r>
              <a:rPr sz="1800" spc="-65" dirty="0">
                <a:latin typeface="Lucida Sans Unicode"/>
                <a:cs typeface="Lucida Sans Unicode"/>
              </a:rPr>
              <a:t>“El </a:t>
            </a:r>
            <a:r>
              <a:rPr sz="1800" spc="-20" dirty="0">
                <a:latin typeface="Arial"/>
                <a:cs typeface="Arial"/>
              </a:rPr>
              <a:t>Mundo</a:t>
            </a:r>
            <a:r>
              <a:rPr sz="1800" spc="-20" dirty="0">
                <a:latin typeface="Lucida Sans Unicode"/>
                <a:cs typeface="Lucida Sans Unicode"/>
              </a:rPr>
              <a:t>”</a:t>
            </a:r>
            <a:r>
              <a:rPr sz="1800" spc="-375" dirty="0">
                <a:latin typeface="Lucida Sans Unicode"/>
                <a:cs typeface="Lucida Sans Unicode"/>
              </a:rPr>
              <a:t> </a:t>
            </a:r>
            <a:r>
              <a:rPr sz="1800" spc="-135" dirty="0">
                <a:latin typeface="Lucida Sans Unicode"/>
                <a:cs typeface="Lucida Sans Unicode"/>
              </a:rPr>
              <a:t>2015.</a:t>
            </a:r>
            <a:endParaRPr sz="1800">
              <a:latin typeface="Lucida Sans Unicode"/>
              <a:cs typeface="Lucida Sans Unicode"/>
            </a:endParaRPr>
          </a:p>
          <a:p>
            <a:pPr marL="141605" indent="-128905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sz="1800" spc="-90" dirty="0">
                <a:latin typeface="Lucida Sans Unicode"/>
                <a:cs typeface="Lucida Sans Unicode"/>
              </a:rPr>
              <a:t>Leading </a:t>
            </a:r>
            <a:r>
              <a:rPr sz="1800" dirty="0">
                <a:latin typeface="Arial"/>
                <a:cs typeface="Arial"/>
              </a:rPr>
              <a:t>programme. </a:t>
            </a:r>
            <a:r>
              <a:rPr sz="1800" spc="-20" dirty="0">
                <a:latin typeface="Arial"/>
                <a:cs typeface="Arial"/>
              </a:rPr>
              <a:t>Supported </a:t>
            </a:r>
            <a:r>
              <a:rPr sz="1800" spc="-15" dirty="0">
                <a:latin typeface="Arial"/>
                <a:cs typeface="Arial"/>
              </a:rPr>
              <a:t>by </a:t>
            </a:r>
            <a:r>
              <a:rPr sz="1800" spc="35" dirty="0">
                <a:latin typeface="Arial"/>
                <a:cs typeface="Arial"/>
              </a:rPr>
              <a:t>its </a:t>
            </a:r>
            <a:r>
              <a:rPr sz="1800" spc="-10" dirty="0">
                <a:latin typeface="Arial"/>
                <a:cs typeface="Arial"/>
              </a:rPr>
              <a:t>93</a:t>
            </a:r>
            <a:r>
              <a:rPr sz="1800" spc="-3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editions.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918" y="7363967"/>
            <a:ext cx="6429375" cy="138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20" dirty="0">
                <a:solidFill>
                  <a:srgbClr val="A8B11D"/>
                </a:solidFill>
                <a:latin typeface="Lucida Sans"/>
                <a:cs typeface="Lucida Sans"/>
              </a:rPr>
              <a:t>MASTER</a:t>
            </a:r>
            <a:r>
              <a:rPr sz="1800" spc="-140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30" dirty="0">
                <a:solidFill>
                  <a:srgbClr val="A8B11D"/>
                </a:solidFill>
                <a:latin typeface="Lucida Sans"/>
                <a:cs typeface="Lucida Sans"/>
              </a:rPr>
              <a:t>IN</a:t>
            </a:r>
            <a:r>
              <a:rPr sz="1800" spc="-135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65" dirty="0">
                <a:solidFill>
                  <a:srgbClr val="A8B11D"/>
                </a:solidFill>
                <a:latin typeface="Lucida Sans"/>
                <a:cs typeface="Lucida Sans"/>
              </a:rPr>
              <a:t>DIGITAL</a:t>
            </a:r>
            <a:r>
              <a:rPr sz="1800" spc="-150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20" dirty="0">
                <a:solidFill>
                  <a:srgbClr val="A8B11D"/>
                </a:solidFill>
                <a:latin typeface="Lucida Sans"/>
                <a:cs typeface="Lucida Sans"/>
              </a:rPr>
              <a:t>MARKETING</a:t>
            </a:r>
            <a:r>
              <a:rPr sz="1800" spc="-155" dirty="0">
                <a:solidFill>
                  <a:srgbClr val="A8B11D"/>
                </a:solidFill>
                <a:latin typeface="Lucida Sans"/>
                <a:cs typeface="Lucida Sans"/>
              </a:rPr>
              <a:t> </a:t>
            </a:r>
            <a:r>
              <a:rPr sz="1800" spc="-65" dirty="0">
                <a:solidFill>
                  <a:srgbClr val="A8B11D"/>
                </a:solidFill>
                <a:latin typeface="Lucida Sans"/>
                <a:cs typeface="Lucida Sans"/>
              </a:rPr>
              <a:t>[MDM]</a:t>
            </a:r>
            <a:endParaRPr sz="1800">
              <a:latin typeface="Lucida Sans"/>
              <a:cs typeface="Lucida Sans"/>
            </a:endParaRPr>
          </a:p>
          <a:p>
            <a:pPr marL="12700">
              <a:lnSpc>
                <a:spcPts val="2220"/>
              </a:lnSpc>
            </a:pPr>
            <a:r>
              <a:rPr sz="1900" i="1" spc="-100" dirty="0">
                <a:latin typeface="Arial"/>
                <a:cs typeface="Arial"/>
              </a:rPr>
              <a:t>The </a:t>
            </a:r>
            <a:r>
              <a:rPr sz="1900" i="1" spc="-35" dirty="0">
                <a:latin typeface="Arial"/>
                <a:cs typeface="Arial"/>
              </a:rPr>
              <a:t>world </a:t>
            </a:r>
            <a:r>
              <a:rPr sz="1900" i="1" dirty="0">
                <a:latin typeface="Arial"/>
                <a:cs typeface="Arial"/>
              </a:rPr>
              <a:t>of </a:t>
            </a:r>
            <a:r>
              <a:rPr sz="1900" i="1" spc="-60" dirty="0">
                <a:latin typeface="Arial"/>
                <a:cs typeface="Arial"/>
              </a:rPr>
              <a:t>online </a:t>
            </a:r>
            <a:r>
              <a:rPr sz="1900" i="1" spc="-30" dirty="0">
                <a:latin typeface="Arial"/>
                <a:cs typeface="Arial"/>
              </a:rPr>
              <a:t>communications </a:t>
            </a:r>
            <a:r>
              <a:rPr sz="1900" i="1" spc="-70" dirty="0">
                <a:latin typeface="Arial"/>
                <a:cs typeface="Arial"/>
              </a:rPr>
              <a:t>and </a:t>
            </a:r>
            <a:r>
              <a:rPr sz="1900" i="1" spc="-45" dirty="0">
                <a:latin typeface="Arial"/>
                <a:cs typeface="Arial"/>
              </a:rPr>
              <a:t>marketing </a:t>
            </a:r>
            <a:r>
              <a:rPr sz="1900" i="1" spc="-35" dirty="0">
                <a:latin typeface="Arial"/>
                <a:cs typeface="Arial"/>
              </a:rPr>
              <a:t>in</a:t>
            </a:r>
            <a:r>
              <a:rPr sz="1900" i="1" spc="-385" dirty="0">
                <a:latin typeface="Arial"/>
                <a:cs typeface="Arial"/>
              </a:rPr>
              <a:t> </a:t>
            </a:r>
            <a:r>
              <a:rPr sz="1900" i="1" spc="-90" dirty="0">
                <a:latin typeface="Arial"/>
                <a:cs typeface="Arial"/>
              </a:rPr>
              <a:t>a </a:t>
            </a:r>
            <a:r>
              <a:rPr sz="1900" i="1" spc="-45" dirty="0">
                <a:latin typeface="Arial"/>
                <a:cs typeface="Arial"/>
              </a:rPr>
              <a:t>master.</a:t>
            </a:r>
            <a:endParaRPr sz="1900">
              <a:latin typeface="Arial"/>
              <a:cs typeface="Arial"/>
            </a:endParaRPr>
          </a:p>
          <a:p>
            <a:pPr marL="179070" marR="425450" indent="-166370">
              <a:lnSpc>
                <a:spcPts val="2160"/>
              </a:lnSpc>
              <a:spcBef>
                <a:spcPts val="60"/>
              </a:spcBef>
              <a:buChar char="•"/>
              <a:tabLst>
                <a:tab pos="142240" algn="l"/>
              </a:tabLst>
            </a:pPr>
            <a:r>
              <a:rPr sz="1800" spc="-90" dirty="0">
                <a:latin typeface="Lucida Sans Unicode"/>
                <a:cs typeface="Lucida Sans Unicode"/>
              </a:rPr>
              <a:t>The</a:t>
            </a:r>
            <a:r>
              <a:rPr sz="1800" spc="-140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most</a:t>
            </a:r>
            <a:r>
              <a:rPr sz="1800" spc="-130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advanced</a:t>
            </a:r>
            <a:r>
              <a:rPr sz="1800" spc="-150" dirty="0">
                <a:latin typeface="Lucida Sans Unicode"/>
                <a:cs typeface="Lucida Sans Unicode"/>
              </a:rPr>
              <a:t> </a:t>
            </a:r>
            <a:r>
              <a:rPr sz="1800" spc="-85" dirty="0">
                <a:latin typeface="Lucida Sans Unicode"/>
                <a:cs typeface="Lucida Sans Unicode"/>
              </a:rPr>
              <a:t>techniques</a:t>
            </a:r>
            <a:r>
              <a:rPr sz="1800" spc="-120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and</a:t>
            </a:r>
            <a:r>
              <a:rPr sz="1800" spc="-150" dirty="0">
                <a:latin typeface="Lucida Sans Unicode"/>
                <a:cs typeface="Lucida Sans Unicode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practices</a:t>
            </a:r>
            <a:r>
              <a:rPr sz="1800" spc="-140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of</a:t>
            </a:r>
            <a:r>
              <a:rPr sz="1800" spc="-145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the</a:t>
            </a:r>
            <a:r>
              <a:rPr sz="1800" spc="-125" dirty="0">
                <a:latin typeface="Lucida Sans Unicode"/>
                <a:cs typeface="Lucida Sans Unicode"/>
              </a:rPr>
              <a:t> </a:t>
            </a:r>
            <a:r>
              <a:rPr sz="1800" spc="-15" dirty="0">
                <a:latin typeface="Arial"/>
                <a:cs typeface="Arial"/>
              </a:rPr>
              <a:t>online  </a:t>
            </a:r>
            <a:r>
              <a:rPr sz="1800" spc="5" dirty="0">
                <a:latin typeface="Arial"/>
                <a:cs typeface="Arial"/>
              </a:rPr>
              <a:t>marketing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environment.</a:t>
            </a:r>
            <a:endParaRPr sz="1800">
              <a:latin typeface="Arial"/>
              <a:cs typeface="Arial"/>
            </a:endParaRPr>
          </a:p>
          <a:p>
            <a:pPr marL="141605" indent="-128905">
              <a:lnSpc>
                <a:spcPts val="2090"/>
              </a:lnSpc>
              <a:buChar char="•"/>
              <a:tabLst>
                <a:tab pos="142240" algn="l"/>
              </a:tabLst>
            </a:pPr>
            <a:r>
              <a:rPr sz="1800" spc="-55" dirty="0">
                <a:latin typeface="Lucida Sans Unicode"/>
                <a:cs typeface="Lucida Sans Unicode"/>
              </a:rPr>
              <a:t>100% </a:t>
            </a:r>
            <a:r>
              <a:rPr sz="1800" spc="-75" dirty="0">
                <a:latin typeface="Lucida Sans Unicode"/>
                <a:cs typeface="Lucida Sans Unicode"/>
              </a:rPr>
              <a:t>focused </a:t>
            </a:r>
            <a:r>
              <a:rPr sz="1800" spc="-114" dirty="0">
                <a:latin typeface="Lucida Sans Unicode"/>
                <a:cs typeface="Lucida Sans Unicode"/>
              </a:rPr>
              <a:t>on </a:t>
            </a:r>
            <a:r>
              <a:rPr sz="1800" spc="-100" dirty="0">
                <a:latin typeface="Lucida Sans Unicode"/>
                <a:cs typeface="Lucida Sans Unicode"/>
              </a:rPr>
              <a:t>digital</a:t>
            </a:r>
            <a:r>
              <a:rPr sz="1800" spc="-29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Arial"/>
                <a:cs typeface="Arial"/>
              </a:rPr>
              <a:t>disciplines.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 smtClean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90300" y="8578545"/>
            <a:ext cx="1713991" cy="525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7598" y="11741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412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879" y="101473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61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7598" y="100203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5400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1792" y="101434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4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0" dirty="0">
                <a:solidFill>
                  <a:srgbClr val="A8B11D"/>
                </a:solidFill>
                <a:latin typeface="Arial"/>
                <a:cs typeface="Arial"/>
              </a:rPr>
              <a:t>INTERNATIONAL </a:t>
            </a:r>
            <a:r>
              <a:rPr spc="-100" dirty="0">
                <a:solidFill>
                  <a:srgbClr val="A8B11D"/>
                </a:solidFill>
                <a:latin typeface="Arial"/>
                <a:cs typeface="Arial"/>
              </a:rPr>
              <a:t>MASTER</a:t>
            </a:r>
            <a:r>
              <a:rPr spc="-75" dirty="0">
                <a:solidFill>
                  <a:srgbClr val="A8B11D"/>
                </a:solidFill>
                <a:latin typeface="Arial"/>
                <a:cs typeface="Arial"/>
              </a:rPr>
              <a:t> </a:t>
            </a:r>
            <a:r>
              <a:rPr spc="-130" dirty="0">
                <a:solidFill>
                  <a:srgbClr val="A8B11D"/>
                </a:solidFill>
                <a:latin typeface="Arial"/>
                <a:cs typeface="Arial"/>
              </a:rPr>
              <a:t>PROGRAMMES</a:t>
            </a:r>
          </a:p>
        </p:txBody>
      </p:sp>
      <p:sp>
        <p:nvSpPr>
          <p:cNvPr id="16" name="object 16"/>
          <p:cNvSpPr/>
          <p:nvPr/>
        </p:nvSpPr>
        <p:spPr>
          <a:xfrm>
            <a:off x="9428480" y="8031695"/>
            <a:ext cx="2818130" cy="401320"/>
          </a:xfrm>
          <a:custGeom>
            <a:avLst/>
            <a:gdLst/>
            <a:ahLst/>
            <a:cxnLst/>
            <a:rect l="l" t="t" r="r" b="b"/>
            <a:pathLst>
              <a:path w="2818129" h="401320">
                <a:moveTo>
                  <a:pt x="0" y="400977"/>
                </a:moveTo>
                <a:lnTo>
                  <a:pt x="2817876" y="400977"/>
                </a:lnTo>
                <a:lnTo>
                  <a:pt x="2817876" y="0"/>
                </a:lnTo>
                <a:lnTo>
                  <a:pt x="0" y="0"/>
                </a:lnTo>
                <a:lnTo>
                  <a:pt x="0" y="400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594595" y="8027161"/>
            <a:ext cx="243395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latin typeface="Calibri"/>
                <a:cs typeface="Calibri"/>
                <a:hlinkClick r:id="rId4"/>
              </a:rPr>
              <a:t>www.esic.edu/</a:t>
            </a:r>
            <a:r>
              <a:rPr sz="2000" spc="-70" dirty="0">
                <a:solidFill>
                  <a:srgbClr val="A8B11D"/>
                </a:solidFill>
                <a:latin typeface="Calibri"/>
                <a:cs typeface="Calibri"/>
                <a:hlinkClick r:id="rId4"/>
              </a:rPr>
              <a:t>post</a:t>
            </a:r>
            <a:r>
              <a:rPr sz="2000" b="1" spc="-70" dirty="0">
                <a:solidFill>
                  <a:srgbClr val="A8B11D"/>
                </a:solidFill>
                <a:latin typeface="Arial Narrow"/>
                <a:cs typeface="Arial Narrow"/>
                <a:hlinkClick r:id="rId4"/>
              </a:rPr>
              <a:t>grado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5314" y="3589934"/>
            <a:ext cx="2572893" cy="643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8700" y="0"/>
            <a:ext cx="4355591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0256"/>
            <a:ext cx="13004800" cy="394970"/>
          </a:xfrm>
          <a:custGeom>
            <a:avLst/>
            <a:gdLst/>
            <a:ahLst/>
            <a:cxnLst/>
            <a:rect l="l" t="t" r="r" b="b"/>
            <a:pathLst>
              <a:path w="13004800" h="394970">
                <a:moveTo>
                  <a:pt x="0" y="394512"/>
                </a:moveTo>
                <a:lnTo>
                  <a:pt x="13004800" y="394512"/>
                </a:lnTo>
                <a:lnTo>
                  <a:pt x="130048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54285" y="248539"/>
            <a:ext cx="30568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CORPORATE</a:t>
            </a:r>
            <a:r>
              <a:rPr sz="13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PRESENTATION</a:t>
            </a:r>
            <a:r>
              <a:rPr sz="13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•</a:t>
            </a:r>
            <a:r>
              <a:rPr sz="1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b="1" spc="-30" dirty="0" smtClean="0">
                <a:solidFill>
                  <a:srgbClr val="FFFFFF"/>
                </a:solidFill>
                <a:latin typeface="Lucida Sans"/>
                <a:cs typeface="Lucida Sans"/>
              </a:rPr>
              <a:t>ESIC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90300" y="8578545"/>
            <a:ext cx="1713991" cy="525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598" y="11741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412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879" y="101473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61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598" y="100203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9" y="0"/>
                </a:lnTo>
              </a:path>
            </a:pathLst>
          </a:custGeom>
          <a:ln w="25400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1792" y="101434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24549">
            <a:solidFill>
              <a:srgbClr val="8F7A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9257486"/>
            <a:ext cx="11150600" cy="394970"/>
          </a:xfrm>
          <a:custGeom>
            <a:avLst/>
            <a:gdLst/>
            <a:ahLst/>
            <a:cxnLst/>
            <a:rect l="l" t="t" r="r" b="b"/>
            <a:pathLst>
              <a:path w="11150600" h="394970">
                <a:moveTo>
                  <a:pt x="0" y="394512"/>
                </a:moveTo>
                <a:lnTo>
                  <a:pt x="11150600" y="394512"/>
                </a:lnTo>
                <a:lnTo>
                  <a:pt x="111506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90300" y="9257486"/>
            <a:ext cx="1714500" cy="394970"/>
          </a:xfrm>
          <a:custGeom>
            <a:avLst/>
            <a:gdLst/>
            <a:ahLst/>
            <a:cxnLst/>
            <a:rect l="l" t="t" r="r" b="b"/>
            <a:pathLst>
              <a:path w="1714500" h="394970">
                <a:moveTo>
                  <a:pt x="0" y="394512"/>
                </a:moveTo>
                <a:lnTo>
                  <a:pt x="1714500" y="394512"/>
                </a:lnTo>
                <a:lnTo>
                  <a:pt x="1714500" y="0"/>
                </a:lnTo>
                <a:lnTo>
                  <a:pt x="0" y="0"/>
                </a:lnTo>
                <a:lnTo>
                  <a:pt x="0" y="394512"/>
                </a:lnTo>
                <a:close/>
              </a:path>
            </a:pathLst>
          </a:custGeom>
          <a:solidFill>
            <a:srgbClr val="8F7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28480" y="8031695"/>
            <a:ext cx="2818130" cy="401320"/>
          </a:xfrm>
          <a:custGeom>
            <a:avLst/>
            <a:gdLst/>
            <a:ahLst/>
            <a:cxnLst/>
            <a:rect l="l" t="t" r="r" b="b"/>
            <a:pathLst>
              <a:path w="2818129" h="401320">
                <a:moveTo>
                  <a:pt x="0" y="400977"/>
                </a:moveTo>
                <a:lnTo>
                  <a:pt x="2817876" y="400977"/>
                </a:lnTo>
                <a:lnTo>
                  <a:pt x="2817876" y="0"/>
                </a:lnTo>
                <a:lnTo>
                  <a:pt x="0" y="0"/>
                </a:lnTo>
                <a:lnTo>
                  <a:pt x="0" y="400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26522" y="8027161"/>
            <a:ext cx="162623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70" dirty="0">
                <a:latin typeface="Calibri"/>
                <a:cs typeface="Calibri"/>
                <a:hlinkClick r:id="rId4"/>
              </a:rPr>
              <a:t>www</a:t>
            </a:r>
            <a:r>
              <a:rPr sz="2000" spc="-60" dirty="0">
                <a:latin typeface="Calibri"/>
                <a:cs typeface="Calibri"/>
                <a:hlinkClick r:id="rId4"/>
              </a:rPr>
              <a:t>.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  <a:hlinkClick r:id="rId4"/>
              </a:rPr>
              <a:t>icemd</a:t>
            </a:r>
            <a:r>
              <a:rPr sz="2000" spc="-65" dirty="0">
                <a:latin typeface="Calibri"/>
                <a:cs typeface="Calibri"/>
                <a:hlinkClick r:id="rId4"/>
              </a:rPr>
              <a:t>.com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114" dirty="0">
                <a:solidFill>
                  <a:srgbClr val="FF0000"/>
                </a:solidFill>
                <a:latin typeface="Arial"/>
                <a:cs typeface="Arial"/>
              </a:rPr>
              <a:t>DIGITAL </a:t>
            </a:r>
            <a:r>
              <a:rPr spc="70" dirty="0">
                <a:solidFill>
                  <a:srgbClr val="FF0000"/>
                </a:solidFill>
              </a:rPr>
              <a:t>ECONOMY</a:t>
            </a:r>
            <a:r>
              <a:rPr spc="-125" dirty="0">
                <a:solidFill>
                  <a:srgbClr val="FF0000"/>
                </a:solidFill>
              </a:rPr>
              <a:t> </a:t>
            </a:r>
            <a:r>
              <a:rPr b="0" spc="-150" dirty="0">
                <a:latin typeface="Arial"/>
                <a:cs typeface="Arial"/>
              </a:rPr>
              <a:t>PROGRAMMES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5888" y="1572132"/>
            <a:ext cx="7369175" cy="559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100" b="1" i="1" spc="-45" dirty="0">
                <a:latin typeface="Trebuchet MS"/>
                <a:cs typeface="Trebuchet MS"/>
              </a:rPr>
              <a:t>ICEMD,</a:t>
            </a:r>
            <a:r>
              <a:rPr sz="2100" b="1" i="1" spc="-150" dirty="0">
                <a:latin typeface="Trebuchet MS"/>
                <a:cs typeface="Trebuchet MS"/>
              </a:rPr>
              <a:t> </a:t>
            </a:r>
            <a:r>
              <a:rPr sz="2100" b="1" i="1" spc="-75" dirty="0">
                <a:latin typeface="Trebuchet MS"/>
                <a:cs typeface="Trebuchet MS"/>
              </a:rPr>
              <a:t>specialists</a:t>
            </a:r>
            <a:r>
              <a:rPr sz="2100" b="1" i="1" spc="-160" dirty="0">
                <a:latin typeface="Trebuchet MS"/>
                <a:cs typeface="Trebuchet MS"/>
              </a:rPr>
              <a:t> </a:t>
            </a:r>
            <a:r>
              <a:rPr sz="2100" b="1" i="1" spc="-95" dirty="0">
                <a:latin typeface="Trebuchet MS"/>
                <a:cs typeface="Trebuchet MS"/>
              </a:rPr>
              <a:t>in</a:t>
            </a:r>
            <a:r>
              <a:rPr sz="2100" b="1" i="1" spc="-150" dirty="0">
                <a:latin typeface="Trebuchet MS"/>
                <a:cs typeface="Trebuchet MS"/>
              </a:rPr>
              <a:t> </a:t>
            </a:r>
            <a:r>
              <a:rPr sz="2100" b="1" i="1" spc="-120" dirty="0">
                <a:latin typeface="Trebuchet MS"/>
                <a:cs typeface="Trebuchet MS"/>
              </a:rPr>
              <a:t>the</a:t>
            </a:r>
            <a:r>
              <a:rPr sz="2100" b="1" i="1" spc="-155" dirty="0">
                <a:latin typeface="Trebuchet MS"/>
                <a:cs typeface="Trebuchet MS"/>
              </a:rPr>
              <a:t> </a:t>
            </a:r>
            <a:r>
              <a:rPr sz="2100" b="1" i="1" spc="-70" dirty="0">
                <a:latin typeface="Trebuchet MS"/>
                <a:cs typeface="Trebuchet MS"/>
              </a:rPr>
              <a:t>disciplines</a:t>
            </a:r>
            <a:r>
              <a:rPr sz="2100" b="1" i="1" spc="-165" dirty="0">
                <a:latin typeface="Trebuchet MS"/>
                <a:cs typeface="Trebuchet MS"/>
              </a:rPr>
              <a:t> </a:t>
            </a:r>
            <a:r>
              <a:rPr sz="2100" b="1" i="1" spc="-105" dirty="0">
                <a:latin typeface="Trebuchet MS"/>
                <a:cs typeface="Trebuchet MS"/>
              </a:rPr>
              <a:t>of</a:t>
            </a:r>
            <a:r>
              <a:rPr sz="2100" b="1" i="1" spc="-150" dirty="0">
                <a:latin typeface="Trebuchet MS"/>
                <a:cs typeface="Trebuchet MS"/>
              </a:rPr>
              <a:t> </a:t>
            </a:r>
            <a:r>
              <a:rPr sz="2100" b="1" i="1" spc="-120" dirty="0">
                <a:latin typeface="Trebuchet MS"/>
                <a:cs typeface="Trebuchet MS"/>
              </a:rPr>
              <a:t>the</a:t>
            </a:r>
            <a:r>
              <a:rPr sz="2100" b="1" i="1" spc="-140" dirty="0">
                <a:latin typeface="Trebuchet MS"/>
                <a:cs typeface="Trebuchet MS"/>
              </a:rPr>
              <a:t> </a:t>
            </a:r>
            <a:r>
              <a:rPr sz="2100" b="1" i="1" spc="-130" dirty="0">
                <a:latin typeface="Trebuchet MS"/>
                <a:cs typeface="Trebuchet MS"/>
              </a:rPr>
              <a:t>digital</a:t>
            </a:r>
            <a:r>
              <a:rPr sz="2100" b="1" i="1" spc="-160" dirty="0">
                <a:latin typeface="Trebuchet MS"/>
                <a:cs typeface="Trebuchet MS"/>
              </a:rPr>
              <a:t> </a:t>
            </a:r>
            <a:r>
              <a:rPr sz="2100" b="1" i="1" spc="-55" dirty="0">
                <a:latin typeface="Trebuchet MS"/>
                <a:cs typeface="Trebuchet MS"/>
              </a:rPr>
              <a:t>ecosystem</a:t>
            </a:r>
            <a:endParaRPr sz="2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300"/>
              </a:lnSpc>
            </a:pPr>
            <a:r>
              <a:rPr sz="2100" i="1" spc="-100" dirty="0">
                <a:latin typeface="Arial"/>
                <a:cs typeface="Arial"/>
              </a:rPr>
              <a:t>The </a:t>
            </a:r>
            <a:r>
              <a:rPr sz="2100" i="1" spc="-15" dirty="0">
                <a:latin typeface="Arial"/>
                <a:cs typeface="Arial"/>
              </a:rPr>
              <a:t>Institute </a:t>
            </a:r>
            <a:r>
              <a:rPr sz="2100" i="1" spc="10" dirty="0">
                <a:latin typeface="Arial"/>
                <a:cs typeface="Arial"/>
              </a:rPr>
              <a:t>of </a:t>
            </a:r>
            <a:r>
              <a:rPr sz="2100" i="1" spc="-50" dirty="0">
                <a:latin typeface="Arial"/>
                <a:cs typeface="Arial"/>
              </a:rPr>
              <a:t>Digital </a:t>
            </a:r>
            <a:r>
              <a:rPr sz="2100" i="1" spc="-70" dirty="0">
                <a:latin typeface="Arial"/>
                <a:cs typeface="Arial"/>
              </a:rPr>
              <a:t>Economy </a:t>
            </a:r>
            <a:r>
              <a:rPr sz="2100" i="1" spc="-30" dirty="0">
                <a:latin typeface="Arial"/>
                <a:cs typeface="Arial"/>
              </a:rPr>
              <a:t>is </a:t>
            </a:r>
            <a:r>
              <a:rPr sz="2100" i="1" spc="-40" dirty="0">
                <a:latin typeface="Arial"/>
                <a:cs typeface="Arial"/>
              </a:rPr>
              <a:t>the </a:t>
            </a:r>
            <a:r>
              <a:rPr sz="2100" i="1" spc="-55" dirty="0">
                <a:latin typeface="Arial"/>
                <a:cs typeface="Arial"/>
              </a:rPr>
              <a:t>branch </a:t>
            </a:r>
            <a:r>
              <a:rPr sz="2100" i="1" spc="10" dirty="0">
                <a:latin typeface="Arial"/>
                <a:cs typeface="Arial"/>
              </a:rPr>
              <a:t>of </a:t>
            </a:r>
            <a:r>
              <a:rPr sz="2100" i="1" spc="-185" dirty="0">
                <a:latin typeface="Arial"/>
                <a:cs typeface="Arial"/>
              </a:rPr>
              <a:t>ESIC </a:t>
            </a:r>
            <a:r>
              <a:rPr sz="2100" i="1" spc="-75" dirty="0">
                <a:latin typeface="Arial"/>
                <a:cs typeface="Arial"/>
              </a:rPr>
              <a:t>Business </a:t>
            </a:r>
            <a:r>
              <a:rPr sz="2100" i="1" spc="-170" dirty="0">
                <a:latin typeface="Arial"/>
                <a:cs typeface="Arial"/>
              </a:rPr>
              <a:t>&amp;  </a:t>
            </a:r>
            <a:r>
              <a:rPr sz="2100" i="1" spc="-45" dirty="0">
                <a:latin typeface="Arial"/>
                <a:cs typeface="Arial"/>
              </a:rPr>
              <a:t>Marketing </a:t>
            </a:r>
            <a:r>
              <a:rPr sz="2100" i="1" spc="-70" dirty="0">
                <a:latin typeface="Arial"/>
                <a:cs typeface="Arial"/>
              </a:rPr>
              <a:t>School </a:t>
            </a:r>
            <a:r>
              <a:rPr sz="2100" i="1" spc="-5" dirty="0">
                <a:latin typeface="Arial"/>
                <a:cs typeface="Arial"/>
              </a:rPr>
              <a:t>for </a:t>
            </a:r>
            <a:r>
              <a:rPr sz="2100" i="1" spc="-45" dirty="0">
                <a:latin typeface="Arial"/>
                <a:cs typeface="Arial"/>
              </a:rPr>
              <a:t>the </a:t>
            </a:r>
            <a:r>
              <a:rPr sz="2100" i="1" spc="-65" dirty="0">
                <a:latin typeface="Arial"/>
                <a:cs typeface="Arial"/>
              </a:rPr>
              <a:t>study, </a:t>
            </a:r>
            <a:r>
              <a:rPr sz="2100" i="1" spc="-55" dirty="0">
                <a:latin typeface="Arial"/>
                <a:cs typeface="Arial"/>
              </a:rPr>
              <a:t>analysis </a:t>
            </a:r>
            <a:r>
              <a:rPr sz="2100" i="1" spc="-70" dirty="0">
                <a:latin typeface="Arial"/>
                <a:cs typeface="Arial"/>
              </a:rPr>
              <a:t>and </a:t>
            </a:r>
            <a:r>
              <a:rPr sz="2100" i="1" spc="-40" dirty="0">
                <a:latin typeface="Arial"/>
                <a:cs typeface="Arial"/>
              </a:rPr>
              <a:t>incorporation </a:t>
            </a:r>
            <a:r>
              <a:rPr sz="2100" i="1" spc="10" dirty="0">
                <a:latin typeface="Arial"/>
                <a:cs typeface="Arial"/>
              </a:rPr>
              <a:t>of  </a:t>
            </a:r>
            <a:r>
              <a:rPr sz="2100" i="1" spc="-55" dirty="0">
                <a:latin typeface="Arial"/>
                <a:cs typeface="Arial"/>
              </a:rPr>
              <a:t>innovative </a:t>
            </a:r>
            <a:r>
              <a:rPr sz="2100" i="1" spc="-50" dirty="0">
                <a:latin typeface="Arial"/>
                <a:cs typeface="Arial"/>
              </a:rPr>
              <a:t>disciplines </a:t>
            </a:r>
            <a:r>
              <a:rPr sz="2100" i="1" spc="-35" dirty="0">
                <a:latin typeface="Arial"/>
                <a:cs typeface="Arial"/>
              </a:rPr>
              <a:t>in </a:t>
            </a:r>
            <a:r>
              <a:rPr sz="2100" i="1" spc="-65" dirty="0">
                <a:latin typeface="Arial"/>
                <a:cs typeface="Arial"/>
              </a:rPr>
              <a:t>new </a:t>
            </a:r>
            <a:r>
              <a:rPr sz="2100" i="1" spc="-30" dirty="0">
                <a:latin typeface="Arial"/>
                <a:cs typeface="Arial"/>
              </a:rPr>
              <a:t>digital </a:t>
            </a:r>
            <a:r>
              <a:rPr sz="2100" i="1" spc="-60" dirty="0">
                <a:latin typeface="Arial"/>
                <a:cs typeface="Arial"/>
              </a:rPr>
              <a:t>business </a:t>
            </a:r>
            <a:r>
              <a:rPr sz="2100" i="1" spc="-50" dirty="0">
                <a:latin typeface="Arial"/>
                <a:cs typeface="Arial"/>
              </a:rPr>
              <a:t>models </a:t>
            </a:r>
            <a:r>
              <a:rPr sz="2100" i="1" spc="-70" dirty="0">
                <a:latin typeface="Arial"/>
                <a:cs typeface="Arial"/>
              </a:rPr>
              <a:t>and  </a:t>
            </a:r>
            <a:r>
              <a:rPr sz="2100" i="1" spc="-30" dirty="0">
                <a:latin typeface="Arial"/>
                <a:cs typeface="Arial"/>
              </a:rPr>
              <a:t>communications </a:t>
            </a:r>
            <a:r>
              <a:rPr sz="2100" i="1" dirty="0">
                <a:latin typeface="Arial"/>
                <a:cs typeface="Arial"/>
              </a:rPr>
              <a:t>that </a:t>
            </a:r>
            <a:r>
              <a:rPr sz="2100" i="1" spc="-95" dirty="0">
                <a:latin typeface="Arial"/>
                <a:cs typeface="Arial"/>
              </a:rPr>
              <a:t>have </a:t>
            </a:r>
            <a:r>
              <a:rPr sz="2100" i="1" spc="-85" dirty="0">
                <a:latin typeface="Arial"/>
                <a:cs typeface="Arial"/>
              </a:rPr>
              <a:t>evolved </a:t>
            </a:r>
            <a:r>
              <a:rPr sz="2100" i="1" spc="-70" dirty="0">
                <a:latin typeface="Arial"/>
                <a:cs typeface="Arial"/>
              </a:rPr>
              <a:t>and </a:t>
            </a:r>
            <a:r>
              <a:rPr sz="2100" i="1" spc="-100" dirty="0">
                <a:latin typeface="Arial"/>
                <a:cs typeface="Arial"/>
              </a:rPr>
              <a:t>been </a:t>
            </a:r>
            <a:r>
              <a:rPr sz="2100" i="1" spc="-45" dirty="0">
                <a:latin typeface="Arial"/>
                <a:cs typeface="Arial"/>
              </a:rPr>
              <a:t>introduced </a:t>
            </a:r>
            <a:r>
              <a:rPr sz="2100" i="1" spc="-5" dirty="0">
                <a:latin typeface="Arial"/>
                <a:cs typeface="Arial"/>
              </a:rPr>
              <a:t>with  </a:t>
            </a:r>
            <a:r>
              <a:rPr sz="2100" i="1" spc="-50" dirty="0">
                <a:latin typeface="Arial"/>
                <a:cs typeface="Arial"/>
              </a:rPr>
              <a:t>great</a:t>
            </a:r>
            <a:r>
              <a:rPr sz="2100" i="1" spc="-130" dirty="0">
                <a:latin typeface="Arial"/>
                <a:cs typeface="Arial"/>
              </a:rPr>
              <a:t> </a:t>
            </a:r>
            <a:r>
              <a:rPr sz="2100" i="1" spc="-35" dirty="0">
                <a:latin typeface="Arial"/>
                <a:cs typeface="Arial"/>
              </a:rPr>
              <a:t>prospects</a:t>
            </a:r>
            <a:r>
              <a:rPr sz="2100" i="1" spc="-14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for</a:t>
            </a:r>
            <a:r>
              <a:rPr sz="2100" i="1" spc="-125" dirty="0">
                <a:latin typeface="Arial"/>
                <a:cs typeface="Arial"/>
              </a:rPr>
              <a:t> </a:t>
            </a:r>
            <a:r>
              <a:rPr sz="2100" i="1" spc="-40" dirty="0">
                <a:latin typeface="Arial"/>
                <a:cs typeface="Arial"/>
              </a:rPr>
              <a:t>the</a:t>
            </a:r>
            <a:r>
              <a:rPr sz="2100" i="1" spc="-120" dirty="0">
                <a:latin typeface="Arial"/>
                <a:cs typeface="Arial"/>
              </a:rPr>
              <a:t> </a:t>
            </a:r>
            <a:r>
              <a:rPr sz="2100" i="1" spc="-50" dirty="0">
                <a:latin typeface="Arial"/>
                <a:cs typeface="Arial"/>
              </a:rPr>
              <a:t>present</a:t>
            </a:r>
            <a:r>
              <a:rPr sz="2100" i="1" spc="-150" dirty="0">
                <a:latin typeface="Arial"/>
                <a:cs typeface="Arial"/>
              </a:rPr>
              <a:t> </a:t>
            </a:r>
            <a:r>
              <a:rPr sz="2100" i="1" spc="-70" dirty="0">
                <a:latin typeface="Arial"/>
                <a:cs typeface="Arial"/>
              </a:rPr>
              <a:t>and</a:t>
            </a:r>
            <a:r>
              <a:rPr sz="2100" i="1" spc="-114" dirty="0">
                <a:latin typeface="Arial"/>
                <a:cs typeface="Arial"/>
              </a:rPr>
              <a:t> </a:t>
            </a:r>
            <a:r>
              <a:rPr sz="2100" i="1" spc="-30" dirty="0">
                <a:latin typeface="Arial"/>
                <a:cs typeface="Arial"/>
              </a:rPr>
              <a:t>future.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0000"/>
              </a:lnSpc>
            </a:pPr>
            <a:r>
              <a:rPr sz="1800" spc="40" dirty="0">
                <a:latin typeface="Arial"/>
                <a:cs typeface="Arial"/>
              </a:rPr>
              <a:t>It </a:t>
            </a:r>
            <a:r>
              <a:rPr sz="1800" spc="10" dirty="0">
                <a:latin typeface="Arial"/>
                <a:cs typeface="Arial"/>
              </a:rPr>
              <a:t>is </a:t>
            </a:r>
            <a:r>
              <a:rPr sz="1800" spc="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only </a:t>
            </a:r>
            <a:r>
              <a:rPr sz="1800" spc="25" dirty="0">
                <a:latin typeface="Arial"/>
                <a:cs typeface="Arial"/>
              </a:rPr>
              <a:t>institution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30" dirty="0">
                <a:latin typeface="Arial"/>
                <a:cs typeface="Arial"/>
              </a:rPr>
              <a:t>Spain </a:t>
            </a:r>
            <a:r>
              <a:rPr sz="1800" spc="40" dirty="0">
                <a:latin typeface="Arial"/>
                <a:cs typeface="Arial"/>
              </a:rPr>
              <a:t>with </a:t>
            </a:r>
            <a:r>
              <a:rPr sz="1800" spc="-40" dirty="0">
                <a:latin typeface="Arial"/>
                <a:cs typeface="Arial"/>
              </a:rPr>
              <a:t>European </a:t>
            </a:r>
            <a:r>
              <a:rPr sz="1800" spc="-50" dirty="0">
                <a:latin typeface="Arial"/>
                <a:cs typeface="Arial"/>
              </a:rPr>
              <a:t>Degrees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15" dirty="0">
                <a:latin typeface="Arial"/>
                <a:cs typeface="Arial"/>
              </a:rPr>
              <a:t>Relational  Marketing, Direct and </a:t>
            </a:r>
            <a:r>
              <a:rPr sz="1800" dirty="0">
                <a:latin typeface="Arial"/>
                <a:cs typeface="Arial"/>
              </a:rPr>
              <a:t>Interactive </a:t>
            </a:r>
            <a:r>
              <a:rPr sz="1800" spc="-1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Contact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Centre.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40" dirty="0">
                <a:latin typeface="Arial"/>
                <a:cs typeface="Arial"/>
              </a:rPr>
              <a:t>It </a:t>
            </a:r>
            <a:r>
              <a:rPr sz="1800" spc="-10" dirty="0">
                <a:latin typeface="Arial"/>
                <a:cs typeface="Arial"/>
              </a:rPr>
              <a:t>has </a:t>
            </a:r>
            <a:r>
              <a:rPr sz="1800" spc="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largest </a:t>
            </a:r>
            <a:r>
              <a:rPr sz="1800" spc="-5" dirty="0">
                <a:latin typeface="Arial"/>
                <a:cs typeface="Arial"/>
              </a:rPr>
              <a:t>supply </a:t>
            </a:r>
            <a:r>
              <a:rPr sz="1800" spc="40" dirty="0">
                <a:latin typeface="Arial"/>
                <a:cs typeface="Arial"/>
              </a:rPr>
              <a:t>of </a:t>
            </a:r>
            <a:r>
              <a:rPr sz="1800" spc="5" dirty="0">
                <a:latin typeface="Arial"/>
                <a:cs typeface="Arial"/>
              </a:rPr>
              <a:t>training programmes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5" dirty="0">
                <a:latin typeface="Arial"/>
                <a:cs typeface="Arial"/>
              </a:rPr>
              <a:t>the </a:t>
            </a:r>
            <a:r>
              <a:rPr sz="1800" spc="10" dirty="0">
                <a:latin typeface="Arial"/>
                <a:cs typeface="Arial"/>
              </a:rPr>
              <a:t>market </a:t>
            </a:r>
            <a:r>
              <a:rPr sz="1800" spc="-15" dirty="0">
                <a:latin typeface="Arial"/>
                <a:cs typeface="Arial"/>
              </a:rPr>
              <a:t>and </a:t>
            </a:r>
            <a:r>
              <a:rPr sz="1800" spc="-20" dirty="0">
                <a:latin typeface="Arial"/>
                <a:cs typeface="Arial"/>
              </a:rPr>
              <a:t>an  </a:t>
            </a:r>
            <a:r>
              <a:rPr sz="1800" spc="-5" dirty="0">
                <a:latin typeface="Arial"/>
                <a:cs typeface="Arial"/>
              </a:rPr>
              <a:t>educational </a:t>
            </a:r>
            <a:r>
              <a:rPr sz="1800" dirty="0">
                <a:latin typeface="Arial"/>
                <a:cs typeface="Arial"/>
              </a:rPr>
              <a:t>model </a:t>
            </a:r>
            <a:r>
              <a:rPr sz="1800" spc="-25" dirty="0">
                <a:latin typeface="Arial"/>
                <a:cs typeface="Arial"/>
              </a:rPr>
              <a:t>based </a:t>
            </a:r>
            <a:r>
              <a:rPr sz="1800" spc="-5" dirty="0">
                <a:latin typeface="Arial"/>
                <a:cs typeface="Arial"/>
              </a:rPr>
              <a:t>on classrooms, </a:t>
            </a:r>
            <a:r>
              <a:rPr sz="1800" spc="-35" dirty="0">
                <a:latin typeface="Arial"/>
                <a:cs typeface="Arial"/>
              </a:rPr>
              <a:t>online, </a:t>
            </a:r>
            <a:r>
              <a:rPr sz="1800" spc="-15" dirty="0">
                <a:latin typeface="Arial"/>
                <a:cs typeface="Arial"/>
              </a:rPr>
              <a:t>combined, </a:t>
            </a:r>
            <a:r>
              <a:rPr sz="1800" spc="-25" dirty="0">
                <a:latin typeface="Arial"/>
                <a:cs typeface="Arial"/>
              </a:rPr>
              <a:t>e-learning </a:t>
            </a:r>
            <a:r>
              <a:rPr sz="1800" spc="-5" dirty="0">
                <a:latin typeface="Arial"/>
                <a:cs typeface="Arial"/>
              </a:rPr>
              <a:t>or 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company.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algn="just">
              <a:lnSpc>
                <a:spcPts val="2050"/>
              </a:lnSpc>
            </a:pPr>
            <a:r>
              <a:rPr sz="1800" b="1" spc="80" dirty="0">
                <a:latin typeface="Trebuchet MS"/>
                <a:cs typeface="Trebuchet MS"/>
              </a:rPr>
              <a:t>MASTER'S</a:t>
            </a:r>
            <a:r>
              <a:rPr sz="1800" b="1" spc="-114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EN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ECONOMÍA</a:t>
            </a:r>
            <a:r>
              <a:rPr sz="1800" b="1" spc="-114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DIGITAL</a:t>
            </a:r>
            <a:endParaRPr sz="1800" dirty="0">
              <a:latin typeface="Trebuchet MS"/>
              <a:cs typeface="Trebuchet MS"/>
            </a:endParaRPr>
          </a:p>
          <a:p>
            <a:pPr marL="142240" indent="-129539" algn="just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Digital </a:t>
            </a:r>
            <a:r>
              <a:rPr sz="1800" spc="-20" dirty="0">
                <a:latin typeface="Arial"/>
                <a:cs typeface="Arial"/>
              </a:rPr>
              <a:t>Business</a:t>
            </a:r>
            <a:r>
              <a:rPr sz="1800" spc="-2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(MDB)</a:t>
            </a:r>
            <a:endParaRPr sz="1800" dirty="0">
              <a:latin typeface="Arial"/>
              <a:cs typeface="Arial"/>
            </a:endParaRPr>
          </a:p>
          <a:p>
            <a:pPr marL="142240" indent="-129539" algn="just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dirty="0">
                <a:latin typeface="Arial"/>
                <a:cs typeface="Arial"/>
              </a:rPr>
              <a:t>in Marketing </a:t>
            </a:r>
            <a:r>
              <a:rPr sz="1800" spc="-10" dirty="0">
                <a:latin typeface="Arial"/>
                <a:cs typeface="Arial"/>
              </a:rPr>
              <a:t>Digital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(MMD)</a:t>
            </a:r>
            <a:endParaRPr sz="1800" dirty="0">
              <a:latin typeface="Arial"/>
              <a:cs typeface="Arial"/>
            </a:endParaRPr>
          </a:p>
          <a:p>
            <a:pPr marL="142240" indent="-129539" algn="just">
              <a:lnSpc>
                <a:spcPts val="1945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Digital </a:t>
            </a:r>
            <a:r>
              <a:rPr sz="1800" spc="-5" dirty="0">
                <a:latin typeface="Arial"/>
                <a:cs typeface="Arial"/>
              </a:rPr>
              <a:t>Customer </a:t>
            </a:r>
            <a:r>
              <a:rPr sz="1800" dirty="0">
                <a:latin typeface="Arial"/>
                <a:cs typeface="Arial"/>
              </a:rPr>
              <a:t>Management</a:t>
            </a:r>
            <a:r>
              <a:rPr sz="1800" spc="-35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(MICEMD)</a:t>
            </a:r>
            <a:endParaRPr sz="1800" dirty="0">
              <a:latin typeface="Arial"/>
              <a:cs typeface="Arial"/>
            </a:endParaRPr>
          </a:p>
          <a:p>
            <a:pPr marL="142240" indent="-129539" algn="just">
              <a:lnSpc>
                <a:spcPts val="2050"/>
              </a:lnSpc>
              <a:buFont typeface="Lucida Sans Unicode"/>
              <a:buChar char="•"/>
              <a:tabLst>
                <a:tab pos="142240" algn="l"/>
              </a:tabLst>
            </a:pPr>
            <a:r>
              <a:rPr sz="1800" spc="5" dirty="0">
                <a:latin typeface="Arial"/>
                <a:cs typeface="Arial"/>
              </a:rPr>
              <a:t>Master's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Skills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Digital </a:t>
            </a:r>
            <a:r>
              <a:rPr sz="1800" spc="-15" dirty="0">
                <a:latin typeface="Arial"/>
                <a:cs typeface="Arial"/>
              </a:rPr>
              <a:t>Economy </a:t>
            </a:r>
            <a:r>
              <a:rPr sz="1800" spc="-30" dirty="0">
                <a:latin typeface="Arial"/>
                <a:cs typeface="Arial"/>
              </a:rPr>
              <a:t>(on-line) </a:t>
            </a:r>
            <a:r>
              <a:rPr sz="1800" spc="-95" dirty="0">
                <a:latin typeface="Arial"/>
                <a:cs typeface="Arial"/>
              </a:rPr>
              <a:t>(MOCED)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280647" y="8573909"/>
            <a:ext cx="1724025" cy="551180"/>
          </a:xfrm>
          <a:custGeom>
            <a:avLst/>
            <a:gdLst/>
            <a:ahLst/>
            <a:cxnLst/>
            <a:rect l="l" t="t" r="r" b="b"/>
            <a:pathLst>
              <a:path w="1724025" h="551179">
                <a:moveTo>
                  <a:pt x="0" y="550811"/>
                </a:moveTo>
                <a:lnTo>
                  <a:pt x="1723643" y="550811"/>
                </a:lnTo>
                <a:lnTo>
                  <a:pt x="1723643" y="0"/>
                </a:lnTo>
                <a:lnTo>
                  <a:pt x="0" y="0"/>
                </a:lnTo>
                <a:lnTo>
                  <a:pt x="0" y="55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88293" y="8573896"/>
            <a:ext cx="1385570" cy="55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pc="-75" dirty="0"/>
              <a:t>SPAIN </a:t>
            </a:r>
            <a:r>
              <a:rPr spc="-25" dirty="0"/>
              <a:t>(Madrid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Barcelona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Valencia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Seville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Zaragoza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55" dirty="0"/>
              <a:t>Navarra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40" dirty="0"/>
              <a:t>Málaga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35" dirty="0"/>
              <a:t>Bilbao </a:t>
            </a:r>
            <a:r>
              <a:rPr spc="-175" dirty="0">
                <a:latin typeface="Lucida Sans Unicode"/>
                <a:cs typeface="Lucida Sans Unicode"/>
              </a:rPr>
              <a:t>•  </a:t>
            </a:r>
            <a:r>
              <a:rPr spc="-65" dirty="0"/>
              <a:t>Granada) </a:t>
            </a:r>
            <a:r>
              <a:rPr spc="65" dirty="0"/>
              <a:t>&amp; </a:t>
            </a:r>
            <a:r>
              <a:rPr spc="-95" dirty="0"/>
              <a:t>BRAZIL </a:t>
            </a:r>
            <a:r>
              <a:rPr spc="-40" dirty="0"/>
              <a:t>(Curitiba </a:t>
            </a:r>
            <a:r>
              <a:rPr spc="-175" dirty="0">
                <a:latin typeface="Lucida Sans Unicode"/>
                <a:cs typeface="Lucida Sans Unicode"/>
              </a:rPr>
              <a:t>•</a:t>
            </a:r>
            <a:r>
              <a:rPr spc="-245" dirty="0">
                <a:latin typeface="Lucida Sans Unicode"/>
                <a:cs typeface="Lucida Sans Unicode"/>
              </a:rPr>
              <a:t> </a:t>
            </a:r>
            <a:r>
              <a:rPr spc="-70" dirty="0"/>
              <a:t>Brusque)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pc="105" dirty="0"/>
              <a:t>www.esic.edu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2284</Words>
  <Application>Microsoft Office PowerPoint</Application>
  <PresentationFormat>Personalizado</PresentationFormat>
  <Paragraphs>282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CORPORATE PRESENTATION ESIC</vt:lpstr>
      <vt:lpstr>Presentación de PowerPoint</vt:lpstr>
      <vt:lpstr>LOCATION OF OUR OFFICES</vt:lpstr>
      <vt:lpstr>5 AREAS OF SPECIALTY</vt:lpstr>
      <vt:lpstr>INTERNATIONAL DEVELOPMENT</vt:lpstr>
      <vt:lpstr>DEGREE AREAS</vt:lpstr>
      <vt:lpstr>POSTGRADUATE DEGREES</vt:lpstr>
      <vt:lpstr>INTERNATIONAL MASTER PROGRAMMES</vt:lpstr>
      <vt:lpstr>DIGITAL ECONOMY PROGRAMMES</vt:lpstr>
      <vt:lpstr>EXECUTIVE EDUCATION PROGRAMMES</vt:lpstr>
      <vt:lpstr>LANGUAGE AREA</vt:lpstr>
      <vt:lpstr>PUBLISHING AREA</vt:lpstr>
      <vt:lpstr>ESIC GLOBAL MARKETING COMPETITION</vt:lpstr>
      <vt:lpstr>OTHER ITEMS OF DIFFERENTIATION</vt:lpstr>
      <vt:lpstr>OTHER ITEMS OF DIFFERENTIATION</vt:lpstr>
      <vt:lpstr>RATINGS &amp; AWARDS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León</dc:creator>
  <cp:lastModifiedBy>Arancha Castellanos Herraez</cp:lastModifiedBy>
  <cp:revision>6</cp:revision>
  <dcterms:created xsi:type="dcterms:W3CDTF">2017-03-28T09:47:23Z</dcterms:created>
  <dcterms:modified xsi:type="dcterms:W3CDTF">2017-03-28T11:48:46Z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2017-03-28T00:00:00Z</vt:filetime>
  </property>
</Properties>
</file>