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notesMasterIdLst>
    <p:notesMasterId r:id="rId20"/>
  </p:notesMasterIdLst>
  <p:sldIdLst>
    <p:sldId id="256" r:id="rId2"/>
    <p:sldId id="280" r:id="rId3"/>
    <p:sldId id="289" r:id="rId4"/>
    <p:sldId id="281" r:id="rId5"/>
    <p:sldId id="282" r:id="rId6"/>
    <p:sldId id="279" r:id="rId7"/>
    <p:sldId id="291" r:id="rId8"/>
    <p:sldId id="294" r:id="rId9"/>
    <p:sldId id="285" r:id="rId10"/>
    <p:sldId id="297" r:id="rId11"/>
    <p:sldId id="295" r:id="rId12"/>
    <p:sldId id="283" r:id="rId13"/>
    <p:sldId id="284" r:id="rId14"/>
    <p:sldId id="286" r:id="rId15"/>
    <p:sldId id="287" r:id="rId16"/>
    <p:sldId id="299" r:id="rId17"/>
    <p:sldId id="298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66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B105B-155C-4C0E-BE57-39FD4A434F33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C76D-E199-4A44-92A7-069F803E4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E80-4E8C-418A-A723-2166C3A09E3C}" type="slidenum">
              <a:rPr lang="mk-MK" smtClean="0"/>
              <a:pPr/>
              <a:t>7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758477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F6E80-4E8C-418A-A723-2166C3A09E3C}" type="slidenum">
              <a:rPr lang="mk-MK" smtClean="0"/>
              <a:pPr/>
              <a:t>8</a:t>
            </a:fld>
            <a:endParaRPr lang="mk-MK"/>
          </a:p>
        </p:txBody>
      </p:sp>
    </p:spTree>
    <p:extLst>
      <p:ext uri="{BB962C8B-B14F-4D97-AF65-F5344CB8AC3E}">
        <p14:creationId xmlns:p14="http://schemas.microsoft.com/office/powerpoint/2010/main" xmlns="" val="18088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400" b="1" strike="noStrike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127766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76128E-75EB-4890-9F69-29231405794A}" type="datetimeFigureOut">
              <a:rPr lang="en-US" smtClean="0"/>
              <a:pPr/>
              <a:t>1/16/2018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436096" y="6381328"/>
            <a:ext cx="321477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footer_eka_page_fir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24482"/>
            <a:ext cx="9144000" cy="183351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683568" y="3068960"/>
            <a:ext cx="8460432" cy="0"/>
          </a:xfrm>
          <a:prstGeom prst="line">
            <a:avLst/>
          </a:prstGeom>
          <a:ln w="12700">
            <a:solidFill>
              <a:srgbClr val="505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footer_eka_page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13118"/>
            <a:ext cx="7427991" cy="944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footer_eka_page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13118"/>
            <a:ext cx="7427991" cy="9448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footer_eka_page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13118"/>
            <a:ext cx="7427991" cy="9448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rgbClr val="66CC33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ooter_eka_page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13118"/>
            <a:ext cx="7427991" cy="94488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footer_eka_page_secon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5913118"/>
            <a:ext cx="7427991" cy="944882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rgbClr val="505050"/>
                </a:solidFill>
                <a:latin typeface="Myriad Pro" pitchFamily="34" charset="0"/>
              </a:defRPr>
            </a:lvl1pPr>
            <a:extLst/>
          </a:lstStyle>
          <a:p>
            <a:fld id="{17E410B5-5854-4784-9414-F4770072D00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539552" y="1268760"/>
            <a:ext cx="8604448" cy="0"/>
          </a:xfrm>
          <a:prstGeom prst="line">
            <a:avLst/>
          </a:prstGeom>
          <a:ln w="12700">
            <a:solidFill>
              <a:srgbClr val="505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5" r:id="rId3"/>
    <p:sldLayoutId id="2147483727" r:id="rId4"/>
    <p:sldLayoutId id="2147483728" r:id="rId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505050"/>
          </a:solidFill>
          <a:effectLst/>
          <a:latin typeface="Myriad Pro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rgbClr val="33CCCC"/>
        </a:buClr>
        <a:buSzPct val="68000"/>
        <a:buFont typeface="Wingdings" pitchFamily="2" charset="2"/>
        <a:buChar char="§"/>
        <a:defRPr kumimoji="0" sz="2700" kern="1200">
          <a:solidFill>
            <a:srgbClr val="505050"/>
          </a:solidFill>
          <a:latin typeface="Myriad Pro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rgbClr val="66CC33"/>
        </a:buClr>
        <a:buFont typeface="Arial" pitchFamily="34" charset="0"/>
        <a:buChar char="•"/>
        <a:defRPr kumimoji="0" sz="2300" kern="1200">
          <a:solidFill>
            <a:srgbClr val="505050"/>
          </a:solidFill>
          <a:latin typeface="Myriad Pro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rgbClr val="6699CC"/>
        </a:buClr>
        <a:buSzPct val="100000"/>
        <a:buFont typeface="Wingdings 2"/>
        <a:buChar char=""/>
        <a:defRPr kumimoji="0" sz="2100" kern="1200">
          <a:solidFill>
            <a:srgbClr val="505050"/>
          </a:solidFill>
          <a:latin typeface="Myriad Pro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kern="1200">
          <a:solidFill>
            <a:srgbClr val="505050"/>
          </a:solidFill>
          <a:latin typeface="Myriad Pro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kern="1200">
          <a:solidFill>
            <a:srgbClr val="505050"/>
          </a:solidFill>
          <a:latin typeface="Myriad Pro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24936" cy="1368152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Advanced Teaching Methods to</a:t>
            </a:r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Increase Students’ Engagement into Study Process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772400" cy="1199704"/>
          </a:xfrm>
        </p:spPr>
        <p:txBody>
          <a:bodyPr>
            <a:normAutofit/>
          </a:bodyPr>
          <a:lstStyle/>
          <a:p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Jelena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Titko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UNIVERSITY OF ECONOMICS AND CULTURE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822" y="548680"/>
            <a:ext cx="2406363" cy="82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32657"/>
            <a:ext cx="1881386" cy="5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611560" y="188640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797152"/>
            <a:ext cx="2314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052736"/>
            <a:ext cx="2314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611560" y="1340768"/>
            <a:ext cx="4968552" cy="45365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95536" y="227687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1520" y="2420888"/>
            <a:ext cx="5392688" cy="304800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CCCC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Create a new solution space. The key (help) for that is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But you need to find the INSTRUCTION FOR TASK NR 7. Look at man and woman!!! </a:t>
            </a:r>
          </a:p>
          <a:p>
            <a:pPr marL="36576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CCCC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97" y="671512"/>
            <a:ext cx="8743006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8956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EKA 1st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Dates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23,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December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7, 2017</a:t>
            </a:r>
          </a:p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Students: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year and 2</a:t>
            </a:r>
            <a:r>
              <a:rPr lang="en-GB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year students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(29) - ENG</a:t>
            </a:r>
          </a:p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tudy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course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“Organisation of the company’s business”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EKA 2nd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Dates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2018</a:t>
            </a:r>
            <a:endParaRPr lang="lv-LV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Students: 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baseline="30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year students 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LAT</a:t>
            </a:r>
            <a:endParaRPr lang="lv-LV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tudy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course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lv-LV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ICCE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students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ICCE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11560" y="1268760"/>
          <a:ext cx="5715471" cy="4534908"/>
        </p:xfrm>
        <a:graphic>
          <a:graphicData uri="http://schemas.openxmlformats.org/presentationml/2006/ole">
            <p:oleObj spid="_x0000_s14340" name="Document" r:id="rId3" imgW="6102174" imgH="4841474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Managed: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Idea generation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Oral presentation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English speaking</a:t>
            </a:r>
          </a:p>
          <a:p>
            <a:pPr>
              <a:buNone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Failed: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Team work</a:t>
            </a:r>
            <a:endParaRPr lang="en-GB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 research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Financial analysis</a:t>
            </a:r>
            <a:endParaRPr lang="lv-LV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lv-LV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plan</a:t>
            </a:r>
            <a:endParaRPr lang="en-GB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ICCE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feedback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\\192.168.0.16\common\02_foto_video\2017_SPIDE_07122017\IMG_40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861048"/>
            <a:ext cx="44999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BSS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innovative IT solution providing practical teaching and learning experience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students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4000" dirty="0" err="1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000" dirty="0" err="1" smtClean="0"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000" dirty="0" err="1" smtClean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 (BSS)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6010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BSS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scenarios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864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BSS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interface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24512" cy="41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lv-LV" dirty="0" smtClean="0"/>
          </a:p>
          <a:p>
            <a:pPr algn="ctr">
              <a:buNone/>
            </a:pPr>
            <a:r>
              <a:rPr lang="lv-LV" sz="4400" b="1" dirty="0" err="1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lv-LV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4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lv-LV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400" b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v-LV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400" b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lv-LV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4400" b="1" dirty="0" err="1" smtClean="0"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lv-LV" sz="4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lv-LV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Innovative Strategic Partnership for European Higher Education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 (ISPEHE).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Jan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2015 –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2016</a:t>
            </a:r>
          </a:p>
          <a:p>
            <a:pPr>
              <a:buClrTx/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Coordinator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Integrated Business Institute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R.Macedonia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: EKA,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University of Ljubljana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Slovenia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Riga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Technical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Latvia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Pavia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Italy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Strategic Partnership for Innovation and Development of Entrepreneurship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 (SPIDE).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Jan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2017 –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2018</a:t>
            </a:r>
          </a:p>
          <a:p>
            <a:pPr>
              <a:buClrTx/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Coordinator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800" dirty="0" smtClean="0">
                <a:latin typeface="Times New Roman" pitchFamily="18" charset="0"/>
                <a:cs typeface="Times New Roman" pitchFamily="18" charset="0"/>
              </a:rPr>
              <a:t>Integrated Business Institute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R.Macedonia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None/>
            </a:pP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: EKA,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University of Ljubljana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Slovenia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Hochschule für öffentliche Verwaltung Kehl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lv-LV" sz="1800" dirty="0" err="1" smtClean="0">
                <a:latin typeface="Times New Roman" pitchFamily="18" charset="0"/>
                <a:cs typeface="Times New Roman" pitchFamily="18" charset="0"/>
              </a:rPr>
              <a:t>Germany</a:t>
            </a:r>
            <a:r>
              <a:rPr lang="lv-LV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EKA </a:t>
            </a:r>
            <a:r>
              <a:rPr lang="lv-LV" sz="3200" dirty="0" err="1" smtClean="0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3200" dirty="0" err="1" smtClean="0">
                <a:latin typeface="Times New Roman" pitchFamily="18" charset="0"/>
                <a:cs typeface="Times New Roman" pitchFamily="18" charset="0"/>
              </a:rPr>
              <a:t>Erasmus</a:t>
            </a:r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lv-LV" sz="3200" dirty="0" err="1" smtClean="0">
                <a:latin typeface="Times New Roman" pitchFamily="18" charset="0"/>
                <a:cs typeface="Times New Roman" pitchFamily="18" charset="0"/>
              </a:rPr>
              <a:t>projects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ClrTx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support and implement models for effective and practical learning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through raising the awareness for an innovation driven culture: establishing educational best practices dedicated to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improvement of the current learning methods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partnering institutions, fostering innovation, creativity, business and leadership skills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establish a foundation for promoting innovation and various career paths among prospective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ClrTx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develop cutting-edge technology platform: designing an innovative solution dedicated to merging all stakeholders and creating various opportunities for sharing experiences, joint collaborative efforts and added value to all interested parties.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ISPEHE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increase practical learning and skills of the target group members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by supporting and integrating the Career Centers, that will merge efforts of skills build-up for increased understanding of entrepreneurship, market principles, competencies in business management and knowledge that will enable them to implement potential business ideas on the market.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empower the target group members in the area of entrepreneurship and management by providing them with a simulated virtual environment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establishing a connection between practical and theoretical learning</a:t>
            </a: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improve the quality and efficiency of educational best-practices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partnering HEIs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SPIDE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892480" cy="4525963"/>
          </a:xfrm>
        </p:spPr>
        <p:txBody>
          <a:bodyPr/>
          <a:lstStyle/>
          <a:p>
            <a:pPr>
              <a:buClrTx/>
              <a:buNone/>
            </a:pP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ISPEHE: </a:t>
            </a:r>
          </a:p>
          <a:p>
            <a:pPr>
              <a:buClrTx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usiness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ducation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roject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latform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(BEP) </a:t>
            </a:r>
            <a:endParaRPr lang="lv-LV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lv-LV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SPIDE: </a:t>
            </a:r>
          </a:p>
          <a:p>
            <a:pPr>
              <a:buClrTx/>
            </a:pP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(EKA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contribution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ICCE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workshops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students</a:t>
            </a:r>
          </a:p>
          <a:p>
            <a:pPr>
              <a:buClrTx/>
            </a:pP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Simulation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Software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(BSS)</a:t>
            </a:r>
          </a:p>
          <a:p>
            <a:endParaRPr lang="lv-LV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https://bep.ispehe.org</a:t>
            </a:r>
          </a:p>
          <a:p>
            <a:pPr>
              <a:buNone/>
            </a:pPr>
            <a:endParaRPr lang="lv-LV" dirty="0" smtClean="0"/>
          </a:p>
          <a:p>
            <a:pPr algn="just">
              <a:buNone/>
            </a:pPr>
            <a:r>
              <a:rPr lang="lv-LV" b="1" dirty="0" err="1" smtClean="0"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lv-LV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bridge the gap between private, public and educational bodies.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Business Education Public Integration Platform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(BEP)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4712554" cy="232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BEP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COOL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COOL means Collaborative Online Learning: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work in an international environment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work on an international brand/product/service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interact with peers from other countries</a:t>
            </a:r>
            <a:b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idea is for students to get initiated in the world of international business and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</a:t>
            </a:r>
            <a:endParaRPr lang="lv-LV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BEP platform will provide an on-line solution for communication among students and project coordinators, as well as more advanced functions for the latter phases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788" y="0"/>
            <a:ext cx="4545212" cy="10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3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BEP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opportunities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the BEP platform to implement COOL, as a crucial integrated component of the project.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BEP will provide: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 profiles with personal information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Uploads of CVs and video biographies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Formation of student groups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Forums for discussion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Voting mechanism</a:t>
            </a:r>
          </a:p>
          <a:p>
            <a:pPr lvl="2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Video conferences</a:t>
            </a:r>
          </a:p>
          <a:p>
            <a:pPr lvl="2"/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8788" y="0"/>
            <a:ext cx="4545212" cy="106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59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Quest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Business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Idea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611560" y="1340768"/>
            <a:ext cx="4968552" cy="4536504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95536" y="2276872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683568" y="4221088"/>
            <a:ext cx="7920880" cy="1503040"/>
          </a:xfrm>
          <a:prstGeom prst="rect">
            <a:avLst/>
          </a:prstGeom>
        </p:spPr>
        <p:txBody>
          <a:bodyPr vert="horz" rtlCol="0" anchor="ctr">
            <a:normAutofit fontScale="4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</a:pPr>
            <a:endParaRPr lang="lv-LV" sz="4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escape room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a physical adventure game in which players solve a series of puzzles and riddles using clues, hints and strategy to complete the objectives at hand. Players are given a set time limit to unveil the secret plot which is hidden within the rooms.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83568" y="1124744"/>
            <a:ext cx="7488832" cy="1368152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just">
              <a:spcBef>
                <a:spcPct val="0"/>
              </a:spcBef>
            </a:pPr>
            <a:endParaRPr lang="lv-LV" sz="44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9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Gamification</a:t>
            </a:r>
            <a:r>
              <a:rPr lang="lv-LV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described as “using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game-based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mechanics,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aesthetics</a:t>
            </a:r>
            <a:r>
              <a:rPr lang="lv-LV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 thinking to engage people,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motivate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action, and promote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9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Kapp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r>
              <a:rPr lang="lv-LV" sz="29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900" dirty="0" smtClean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611560" y="2852936"/>
            <a:ext cx="7848872" cy="1656184"/>
          </a:xfrm>
          <a:prstGeom prst="rect">
            <a:avLst/>
          </a:prstGeom>
        </p:spPr>
        <p:txBody>
          <a:bodyPr vert="horz" rtlCol="0" anchor="ctr">
            <a:normAutofit fontScale="7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lv-LV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mplementation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quest-based learning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 mechanics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 the university level demonstrates encouraging results: 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Game-based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feedback tools like experience points,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bars, badges, and achievements are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motivating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meaningful to students.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quest-based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 received higher grades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overall when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compared to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lv-LV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quivalent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traditional </a:t>
            </a:r>
            <a:r>
              <a:rPr lang="en-US" sz="26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course. </a:t>
            </a:r>
          </a:p>
          <a:p>
            <a:pPr algn="just"/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ct val="0"/>
              </a:spcBef>
            </a:pP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KA Custom">
      <a:dk1>
        <a:srgbClr val="505050"/>
      </a:dk1>
      <a:lt1>
        <a:sysClr val="window" lastClr="FFFFFF"/>
      </a:lt1>
      <a:dk2>
        <a:srgbClr val="464646"/>
      </a:dk2>
      <a:lt2>
        <a:srgbClr val="FFFFFF"/>
      </a:lt2>
      <a:accent1>
        <a:srgbClr val="66CC33"/>
      </a:accent1>
      <a:accent2>
        <a:srgbClr val="B4E3F6"/>
      </a:accent2>
      <a:accent3>
        <a:srgbClr val="6699CC"/>
      </a:accent3>
      <a:accent4>
        <a:srgbClr val="A9A9A9"/>
      </a:accent4>
      <a:accent5>
        <a:srgbClr val="53A62A"/>
      </a:accent5>
      <a:accent6>
        <a:srgbClr val="3D7BB9"/>
      </a:accent6>
      <a:hlink>
        <a:srgbClr val="1A9CD0"/>
      </a:hlink>
      <a:folHlink>
        <a:srgbClr val="BFBFB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742</Words>
  <Application>Microsoft Office PowerPoint</Application>
  <PresentationFormat>On-screen Show (4:3)</PresentationFormat>
  <Paragraphs>89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Concourse</vt:lpstr>
      <vt:lpstr>Document</vt:lpstr>
      <vt:lpstr>Advanced Teaching Methods to Increase Students’ Engagement into Study Process </vt:lpstr>
      <vt:lpstr>EKA participation in Erasmus+ projects</vt:lpstr>
      <vt:lpstr>ISPEHE goal</vt:lpstr>
      <vt:lpstr>SPIDE goal</vt:lpstr>
      <vt:lpstr>Outcomes</vt:lpstr>
      <vt:lpstr>Business Education Public Integration Platform (BEP)</vt:lpstr>
      <vt:lpstr>BEP and COOL</vt:lpstr>
      <vt:lpstr>BEP opportunities</vt:lpstr>
      <vt:lpstr>Quest “Business Idea Generation”</vt:lpstr>
      <vt:lpstr>Key example</vt:lpstr>
      <vt:lpstr>Slide 11</vt:lpstr>
      <vt:lpstr>ICCE workshop for students</vt:lpstr>
      <vt:lpstr>ICCE workshop programme</vt:lpstr>
      <vt:lpstr>ICCE workshop: feedback</vt:lpstr>
      <vt:lpstr>Business Simulation Software (BSS)</vt:lpstr>
      <vt:lpstr>BSS scenarios</vt:lpstr>
      <vt:lpstr>BSS interface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2014-05-22T09:50:29Z</dcterms:created>
  <dcterms:modified xsi:type="dcterms:W3CDTF">2018-01-16T12:27:14Z</dcterms:modified>
</cp:coreProperties>
</file>